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6" r:id="rId2"/>
    <p:sldId id="257" r:id="rId3"/>
    <p:sldId id="263" r:id="rId4"/>
    <p:sldId id="271" r:id="rId5"/>
    <p:sldId id="272" r:id="rId6"/>
    <p:sldId id="276" r:id="rId7"/>
    <p:sldId id="273" r:id="rId8"/>
    <p:sldId id="277" r:id="rId9"/>
    <p:sldId id="278" r:id="rId10"/>
    <p:sldId id="262" r:id="rId11"/>
    <p:sldId id="279" r:id="rId12"/>
    <p:sldId id="258" r:id="rId13"/>
    <p:sldId id="280" r:id="rId14"/>
    <p:sldId id="281"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varScale="1">
        <p:scale>
          <a:sx n="73" d="100"/>
          <a:sy n="73" d="100"/>
        </p:scale>
        <p:origin x="-432"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MY"/>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MY"/>
          </a:p>
        </p:txBody>
      </p:sp>
      <p:sp>
        <p:nvSpPr>
          <p:cNvPr id="4" name="Date Placeholder 3"/>
          <p:cNvSpPr>
            <a:spLocks noGrp="1"/>
          </p:cNvSpPr>
          <p:nvPr>
            <p:ph type="dt" sz="half" idx="10"/>
          </p:nvPr>
        </p:nvSpPr>
        <p:spPr/>
        <p:txBody>
          <a:bodyPr/>
          <a:lstStyle/>
          <a:p>
            <a:fld id="{0D213B46-DE1E-409C-8F0E-69BF6CDA203C}" type="datetimeFigureOut">
              <a:rPr lang="en-MY" smtClean="0"/>
              <a:pPr/>
              <a:t>2/4/2012</a:t>
            </a:fld>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260D2BC5-642E-49E6-962B-7BAB3EC94D04}" type="slidenum">
              <a:rPr lang="en-MY" smtClean="0"/>
              <a:pPr/>
              <a:t>‹#›</a:t>
            </a:fld>
            <a:endParaRPr lang="en-MY"/>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MY"/>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Date Placeholder 3"/>
          <p:cNvSpPr>
            <a:spLocks noGrp="1"/>
          </p:cNvSpPr>
          <p:nvPr>
            <p:ph type="dt" sz="half" idx="10"/>
          </p:nvPr>
        </p:nvSpPr>
        <p:spPr/>
        <p:txBody>
          <a:bodyPr/>
          <a:lstStyle/>
          <a:p>
            <a:fld id="{0D213B46-DE1E-409C-8F0E-69BF6CDA203C}" type="datetimeFigureOut">
              <a:rPr lang="en-MY" smtClean="0"/>
              <a:pPr/>
              <a:t>2/4/2012</a:t>
            </a:fld>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260D2BC5-642E-49E6-962B-7BAB3EC94D04}" type="slidenum">
              <a:rPr lang="en-MY" smtClean="0"/>
              <a:pPr/>
              <a:t>‹#›</a:t>
            </a:fld>
            <a:endParaRPr lang="en-MY"/>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MY"/>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D213B46-DE1E-409C-8F0E-69BF6CDA203C}" type="datetimeFigureOut">
              <a:rPr lang="en-MY" smtClean="0"/>
              <a:pPr/>
              <a:t>2/4/2012</a:t>
            </a:fld>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260D2BC5-642E-49E6-962B-7BAB3EC94D04}" type="slidenum">
              <a:rPr lang="en-MY" smtClean="0"/>
              <a:pPr/>
              <a:t>‹#›</a:t>
            </a:fld>
            <a:endParaRPr lang="en-MY"/>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MY"/>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5" name="Date Placeholder 4"/>
          <p:cNvSpPr>
            <a:spLocks noGrp="1"/>
          </p:cNvSpPr>
          <p:nvPr>
            <p:ph type="dt" sz="half" idx="10"/>
          </p:nvPr>
        </p:nvSpPr>
        <p:spPr/>
        <p:txBody>
          <a:bodyPr/>
          <a:lstStyle/>
          <a:p>
            <a:fld id="{0D213B46-DE1E-409C-8F0E-69BF6CDA203C}" type="datetimeFigureOut">
              <a:rPr lang="en-MY" smtClean="0"/>
              <a:pPr/>
              <a:t>2/4/2012</a:t>
            </a:fld>
            <a:endParaRPr lang="en-MY"/>
          </a:p>
        </p:txBody>
      </p:sp>
      <p:sp>
        <p:nvSpPr>
          <p:cNvPr id="6" name="Footer Placeholder 5"/>
          <p:cNvSpPr>
            <a:spLocks noGrp="1"/>
          </p:cNvSpPr>
          <p:nvPr>
            <p:ph type="ftr" sz="quarter" idx="11"/>
          </p:nvPr>
        </p:nvSpPr>
        <p:spPr/>
        <p:txBody>
          <a:bodyPr/>
          <a:lstStyle/>
          <a:p>
            <a:endParaRPr lang="en-MY"/>
          </a:p>
        </p:txBody>
      </p:sp>
      <p:sp>
        <p:nvSpPr>
          <p:cNvPr id="7" name="Slide Number Placeholder 6"/>
          <p:cNvSpPr>
            <a:spLocks noGrp="1"/>
          </p:cNvSpPr>
          <p:nvPr>
            <p:ph type="sldNum" sz="quarter" idx="12"/>
          </p:nvPr>
        </p:nvSpPr>
        <p:spPr/>
        <p:txBody>
          <a:bodyPr/>
          <a:lstStyle/>
          <a:p>
            <a:fld id="{260D2BC5-642E-49E6-962B-7BAB3EC94D04}" type="slidenum">
              <a:rPr lang="en-MY" smtClean="0"/>
              <a:pPr/>
              <a:t>‹#›</a:t>
            </a:fld>
            <a:endParaRPr lang="en-MY"/>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MY"/>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7" name="Date Placeholder 6"/>
          <p:cNvSpPr>
            <a:spLocks noGrp="1"/>
          </p:cNvSpPr>
          <p:nvPr>
            <p:ph type="dt" sz="half" idx="10"/>
          </p:nvPr>
        </p:nvSpPr>
        <p:spPr/>
        <p:txBody>
          <a:bodyPr/>
          <a:lstStyle/>
          <a:p>
            <a:fld id="{0D213B46-DE1E-409C-8F0E-69BF6CDA203C}" type="datetimeFigureOut">
              <a:rPr lang="en-MY" smtClean="0"/>
              <a:pPr/>
              <a:t>2/4/2012</a:t>
            </a:fld>
            <a:endParaRPr lang="en-MY"/>
          </a:p>
        </p:txBody>
      </p:sp>
      <p:sp>
        <p:nvSpPr>
          <p:cNvPr id="8" name="Footer Placeholder 7"/>
          <p:cNvSpPr>
            <a:spLocks noGrp="1"/>
          </p:cNvSpPr>
          <p:nvPr>
            <p:ph type="ftr" sz="quarter" idx="11"/>
          </p:nvPr>
        </p:nvSpPr>
        <p:spPr/>
        <p:txBody>
          <a:bodyPr/>
          <a:lstStyle/>
          <a:p>
            <a:endParaRPr lang="en-MY"/>
          </a:p>
        </p:txBody>
      </p:sp>
      <p:sp>
        <p:nvSpPr>
          <p:cNvPr id="9" name="Slide Number Placeholder 8"/>
          <p:cNvSpPr>
            <a:spLocks noGrp="1"/>
          </p:cNvSpPr>
          <p:nvPr>
            <p:ph type="sldNum" sz="quarter" idx="12"/>
          </p:nvPr>
        </p:nvSpPr>
        <p:spPr/>
        <p:txBody>
          <a:bodyPr/>
          <a:lstStyle/>
          <a:p>
            <a:fld id="{260D2BC5-642E-49E6-962B-7BAB3EC94D04}" type="slidenum">
              <a:rPr lang="en-MY" smtClean="0"/>
              <a:pPr/>
              <a:t>‹#›</a:t>
            </a:fld>
            <a:endParaRPr lang="en-MY"/>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MY"/>
          </a:p>
        </p:txBody>
      </p:sp>
      <p:sp>
        <p:nvSpPr>
          <p:cNvPr id="3" name="Date Placeholder 2"/>
          <p:cNvSpPr>
            <a:spLocks noGrp="1"/>
          </p:cNvSpPr>
          <p:nvPr>
            <p:ph type="dt" sz="half" idx="10"/>
          </p:nvPr>
        </p:nvSpPr>
        <p:spPr/>
        <p:txBody>
          <a:bodyPr/>
          <a:lstStyle/>
          <a:p>
            <a:fld id="{0D213B46-DE1E-409C-8F0E-69BF6CDA203C}" type="datetimeFigureOut">
              <a:rPr lang="en-MY" smtClean="0"/>
              <a:pPr/>
              <a:t>2/4/2012</a:t>
            </a:fld>
            <a:endParaRPr lang="en-MY"/>
          </a:p>
        </p:txBody>
      </p:sp>
      <p:sp>
        <p:nvSpPr>
          <p:cNvPr id="4" name="Footer Placeholder 3"/>
          <p:cNvSpPr>
            <a:spLocks noGrp="1"/>
          </p:cNvSpPr>
          <p:nvPr>
            <p:ph type="ftr" sz="quarter" idx="11"/>
          </p:nvPr>
        </p:nvSpPr>
        <p:spPr/>
        <p:txBody>
          <a:bodyPr/>
          <a:lstStyle/>
          <a:p>
            <a:endParaRPr lang="en-MY"/>
          </a:p>
        </p:txBody>
      </p:sp>
      <p:sp>
        <p:nvSpPr>
          <p:cNvPr id="5" name="Slide Number Placeholder 4"/>
          <p:cNvSpPr>
            <a:spLocks noGrp="1"/>
          </p:cNvSpPr>
          <p:nvPr>
            <p:ph type="sldNum" sz="quarter" idx="12"/>
          </p:nvPr>
        </p:nvSpPr>
        <p:spPr/>
        <p:txBody>
          <a:bodyPr/>
          <a:lstStyle/>
          <a:p>
            <a:fld id="{260D2BC5-642E-49E6-962B-7BAB3EC94D04}" type="slidenum">
              <a:rPr lang="en-MY" smtClean="0"/>
              <a:pPr/>
              <a:t>‹#›</a:t>
            </a:fld>
            <a:endParaRPr lang="en-MY"/>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213B46-DE1E-409C-8F0E-69BF6CDA203C}" type="datetimeFigureOut">
              <a:rPr lang="en-MY" smtClean="0"/>
              <a:pPr/>
              <a:t>2/4/2012</a:t>
            </a:fld>
            <a:endParaRPr lang="en-MY"/>
          </a:p>
        </p:txBody>
      </p:sp>
      <p:sp>
        <p:nvSpPr>
          <p:cNvPr id="3" name="Footer Placeholder 2"/>
          <p:cNvSpPr>
            <a:spLocks noGrp="1"/>
          </p:cNvSpPr>
          <p:nvPr>
            <p:ph type="ftr" sz="quarter" idx="11"/>
          </p:nvPr>
        </p:nvSpPr>
        <p:spPr/>
        <p:txBody>
          <a:bodyPr/>
          <a:lstStyle/>
          <a:p>
            <a:endParaRPr lang="en-MY"/>
          </a:p>
        </p:txBody>
      </p:sp>
      <p:sp>
        <p:nvSpPr>
          <p:cNvPr id="4" name="Slide Number Placeholder 3"/>
          <p:cNvSpPr>
            <a:spLocks noGrp="1"/>
          </p:cNvSpPr>
          <p:nvPr>
            <p:ph type="sldNum" sz="quarter" idx="12"/>
          </p:nvPr>
        </p:nvSpPr>
        <p:spPr/>
        <p:txBody>
          <a:bodyPr/>
          <a:lstStyle/>
          <a:p>
            <a:fld id="{260D2BC5-642E-49E6-962B-7BAB3EC94D04}" type="slidenum">
              <a:rPr lang="en-MY" smtClean="0"/>
              <a:pPr/>
              <a:t>‹#›</a:t>
            </a:fld>
            <a:endParaRPr lang="en-MY"/>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MY"/>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D213B46-DE1E-409C-8F0E-69BF6CDA203C}" type="datetimeFigureOut">
              <a:rPr lang="en-MY" smtClean="0"/>
              <a:pPr/>
              <a:t>2/4/2012</a:t>
            </a:fld>
            <a:endParaRPr lang="en-MY"/>
          </a:p>
        </p:txBody>
      </p:sp>
      <p:sp>
        <p:nvSpPr>
          <p:cNvPr id="6" name="Footer Placeholder 5"/>
          <p:cNvSpPr>
            <a:spLocks noGrp="1"/>
          </p:cNvSpPr>
          <p:nvPr>
            <p:ph type="ftr" sz="quarter" idx="11"/>
          </p:nvPr>
        </p:nvSpPr>
        <p:spPr/>
        <p:txBody>
          <a:bodyPr/>
          <a:lstStyle/>
          <a:p>
            <a:endParaRPr lang="en-MY"/>
          </a:p>
        </p:txBody>
      </p:sp>
      <p:sp>
        <p:nvSpPr>
          <p:cNvPr id="7" name="Slide Number Placeholder 6"/>
          <p:cNvSpPr>
            <a:spLocks noGrp="1"/>
          </p:cNvSpPr>
          <p:nvPr>
            <p:ph type="sldNum" sz="quarter" idx="12"/>
          </p:nvPr>
        </p:nvSpPr>
        <p:spPr/>
        <p:txBody>
          <a:bodyPr/>
          <a:lstStyle/>
          <a:p>
            <a:fld id="{260D2BC5-642E-49E6-962B-7BAB3EC94D04}" type="slidenum">
              <a:rPr lang="en-MY" smtClean="0"/>
              <a:pPr/>
              <a:t>‹#›</a:t>
            </a:fld>
            <a:endParaRPr lang="en-MY"/>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MY"/>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MY"/>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D213B46-DE1E-409C-8F0E-69BF6CDA203C}" type="datetimeFigureOut">
              <a:rPr lang="en-MY" smtClean="0"/>
              <a:pPr/>
              <a:t>2/4/2012</a:t>
            </a:fld>
            <a:endParaRPr lang="en-MY"/>
          </a:p>
        </p:txBody>
      </p:sp>
      <p:sp>
        <p:nvSpPr>
          <p:cNvPr id="6" name="Footer Placeholder 5"/>
          <p:cNvSpPr>
            <a:spLocks noGrp="1"/>
          </p:cNvSpPr>
          <p:nvPr>
            <p:ph type="ftr" sz="quarter" idx="11"/>
          </p:nvPr>
        </p:nvSpPr>
        <p:spPr/>
        <p:txBody>
          <a:bodyPr/>
          <a:lstStyle/>
          <a:p>
            <a:endParaRPr lang="en-MY"/>
          </a:p>
        </p:txBody>
      </p:sp>
      <p:sp>
        <p:nvSpPr>
          <p:cNvPr id="7" name="Slide Number Placeholder 6"/>
          <p:cNvSpPr>
            <a:spLocks noGrp="1"/>
          </p:cNvSpPr>
          <p:nvPr>
            <p:ph type="sldNum" sz="quarter" idx="12"/>
          </p:nvPr>
        </p:nvSpPr>
        <p:spPr/>
        <p:txBody>
          <a:bodyPr/>
          <a:lstStyle/>
          <a:p>
            <a:fld id="{260D2BC5-642E-49E6-962B-7BAB3EC94D04}" type="slidenum">
              <a:rPr lang="en-MY" smtClean="0"/>
              <a:pPr/>
              <a:t>‹#›</a:t>
            </a:fld>
            <a:endParaRPr lang="en-MY"/>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MY"/>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Date Placeholder 3"/>
          <p:cNvSpPr>
            <a:spLocks noGrp="1"/>
          </p:cNvSpPr>
          <p:nvPr>
            <p:ph type="dt" sz="half" idx="10"/>
          </p:nvPr>
        </p:nvSpPr>
        <p:spPr/>
        <p:txBody>
          <a:bodyPr/>
          <a:lstStyle/>
          <a:p>
            <a:fld id="{0D213B46-DE1E-409C-8F0E-69BF6CDA203C}" type="datetimeFigureOut">
              <a:rPr lang="en-MY" smtClean="0"/>
              <a:pPr/>
              <a:t>2/4/2012</a:t>
            </a:fld>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260D2BC5-642E-49E6-962B-7BAB3EC94D04}" type="slidenum">
              <a:rPr lang="en-MY" smtClean="0"/>
              <a:pPr/>
              <a:t>‹#›</a:t>
            </a:fld>
            <a:endParaRPr lang="en-MY"/>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MY"/>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Date Placeholder 3"/>
          <p:cNvSpPr>
            <a:spLocks noGrp="1"/>
          </p:cNvSpPr>
          <p:nvPr>
            <p:ph type="dt" sz="half" idx="10"/>
          </p:nvPr>
        </p:nvSpPr>
        <p:spPr/>
        <p:txBody>
          <a:bodyPr/>
          <a:lstStyle/>
          <a:p>
            <a:fld id="{0D213B46-DE1E-409C-8F0E-69BF6CDA203C}" type="datetimeFigureOut">
              <a:rPr lang="en-MY" smtClean="0"/>
              <a:pPr/>
              <a:t>2/4/2012</a:t>
            </a:fld>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260D2BC5-642E-49E6-962B-7BAB3EC94D04}" type="slidenum">
              <a:rPr lang="en-MY" smtClean="0"/>
              <a:pPr/>
              <a:t>‹#›</a:t>
            </a:fld>
            <a:endParaRPr lang="en-MY"/>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MY"/>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213B46-DE1E-409C-8F0E-69BF6CDA203C}" type="datetimeFigureOut">
              <a:rPr lang="en-MY" smtClean="0"/>
              <a:pPr/>
              <a:t>2/4/2012</a:t>
            </a:fld>
            <a:endParaRPr lang="en-MY"/>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MY"/>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0D2BC5-642E-49E6-962B-7BAB3EC94D04}" type="slidenum">
              <a:rPr lang="en-MY" smtClean="0"/>
              <a:pPr/>
              <a:t>‹#›</a:t>
            </a:fld>
            <a:endParaRPr lang="en-MY"/>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04664"/>
            <a:ext cx="9468544" cy="6401753"/>
          </a:xfrm>
          <a:prstGeom prst="rect">
            <a:avLst/>
          </a:prstGeom>
        </p:spPr>
        <p:txBody>
          <a:bodyPr wrap="square">
            <a:spAutoFit/>
          </a:bodyPr>
          <a:lstStyle/>
          <a:p>
            <a:r>
              <a:rPr lang="en-MY" sz="2800" b="1" dirty="0" smtClean="0">
                <a:latin typeface="Times New Roman" pitchFamily="18" charset="0"/>
                <a:cs typeface="Times New Roman" pitchFamily="18" charset="0"/>
              </a:rPr>
              <a:t>Africa Forum on Science, Technology and Innovation (STI) for  “Youth Employment, Human Capital Development and Inclusive Growth” </a:t>
            </a:r>
          </a:p>
          <a:p>
            <a:r>
              <a:rPr lang="en-MY" sz="2800" dirty="0" smtClean="0">
                <a:latin typeface="Times New Roman" pitchFamily="18" charset="0"/>
                <a:cs typeface="Times New Roman" pitchFamily="18" charset="0"/>
              </a:rPr>
              <a:t>Nairobi, Kenya, April 1-3, 2012</a:t>
            </a:r>
          </a:p>
          <a:p>
            <a:endParaRPr lang="en-MY" sz="2800" dirty="0" smtClean="0">
              <a:latin typeface="Times New Roman" pitchFamily="18" charset="0"/>
              <a:cs typeface="Times New Roman" pitchFamily="18" charset="0"/>
            </a:endParaRPr>
          </a:p>
          <a:p>
            <a:pPr lvl="0"/>
            <a:r>
              <a:rPr lang="en-US" sz="2800" dirty="0" smtClean="0">
                <a:latin typeface="Times New Roman" pitchFamily="18" charset="0"/>
                <a:cs typeface="Times New Roman" pitchFamily="18" charset="0"/>
              </a:rPr>
              <a:t>                             </a:t>
            </a:r>
            <a:r>
              <a:rPr lang="en-US" sz="3600" b="1" dirty="0" smtClean="0">
                <a:solidFill>
                  <a:srgbClr val="FF0000"/>
                </a:solidFill>
                <a:latin typeface="Times New Roman" pitchFamily="18" charset="0"/>
                <a:cs typeface="Times New Roman" pitchFamily="18" charset="0"/>
              </a:rPr>
              <a:t>Presentation </a:t>
            </a:r>
          </a:p>
          <a:p>
            <a:pPr lvl="0"/>
            <a:endParaRPr lang="en-US" sz="2800" b="1" dirty="0" smtClean="0">
              <a:latin typeface="Times New Roman" pitchFamily="18" charset="0"/>
              <a:cs typeface="Times New Roman" pitchFamily="18" charset="0"/>
            </a:endParaRPr>
          </a:p>
          <a:p>
            <a:pPr lvl="0"/>
            <a:r>
              <a:rPr lang="en-US" sz="2800" b="1" dirty="0" smtClean="0">
                <a:latin typeface="Times New Roman" pitchFamily="18" charset="0"/>
                <a:cs typeface="Times New Roman" pitchFamily="18" charset="0"/>
              </a:rPr>
              <a:t>By Academician </a:t>
            </a:r>
            <a:r>
              <a:rPr lang="en-US" sz="2800" b="1" dirty="0" err="1" smtClean="0">
                <a:latin typeface="Times New Roman" pitchFamily="18" charset="0"/>
                <a:cs typeface="Times New Roman" pitchFamily="18" charset="0"/>
              </a:rPr>
              <a:t>Dato</a:t>
            </a:r>
            <a:r>
              <a:rPr lang="en-US" sz="2800" b="1" dirty="0" smtClean="0">
                <a:latin typeface="Times New Roman" pitchFamily="18" charset="0"/>
                <a:cs typeface="Times New Roman" pitchFamily="18" charset="0"/>
              </a:rPr>
              <a:t> Ir. (Dr.) Lee Yee Cheong, Malaysia           </a:t>
            </a:r>
          </a:p>
          <a:p>
            <a:pPr lvl="0"/>
            <a:r>
              <a:rPr lang="en-US" sz="2800" b="1" dirty="0" smtClean="0">
                <a:latin typeface="Times New Roman" pitchFamily="18" charset="0"/>
                <a:cs typeface="Times New Roman" pitchFamily="18" charset="0"/>
              </a:rPr>
              <a:t>Chairman, Governing Board,</a:t>
            </a:r>
          </a:p>
          <a:p>
            <a:pPr lvl="0"/>
            <a:r>
              <a:rPr lang="en-US" sz="2800" b="1" dirty="0" smtClean="0">
                <a:latin typeface="Times New Roman" pitchFamily="18" charset="0"/>
                <a:cs typeface="Times New Roman" pitchFamily="18" charset="0"/>
              </a:rPr>
              <a:t>International Science, Technology and Innovation Centre </a:t>
            </a:r>
          </a:p>
          <a:p>
            <a:pPr lvl="0"/>
            <a:r>
              <a:rPr lang="en-US" sz="2800" b="1" dirty="0" smtClean="0">
                <a:latin typeface="Times New Roman" pitchFamily="18" charset="0"/>
                <a:cs typeface="Times New Roman" pitchFamily="18" charset="0"/>
              </a:rPr>
              <a:t>For South-South Cooperation under the Auspices of UNESCO</a:t>
            </a:r>
          </a:p>
          <a:p>
            <a:pPr lvl="0"/>
            <a:r>
              <a:rPr lang="en-US" sz="2800" b="1" dirty="0" smtClean="0">
                <a:latin typeface="Times New Roman" pitchFamily="18" charset="0"/>
                <a:cs typeface="Times New Roman" pitchFamily="18" charset="0"/>
              </a:rPr>
              <a:t>(ISTIC)          </a:t>
            </a:r>
            <a:endParaRPr lang="en-MY" sz="2800" b="1" dirty="0" smtClean="0">
              <a:latin typeface="Times New Roman" pitchFamily="18" charset="0"/>
              <a:cs typeface="Times New Roman" pitchFamily="18" charset="0"/>
            </a:endParaRPr>
          </a:p>
          <a:p>
            <a:pPr marL="273050" indent="-273050" algn="just">
              <a:spcBef>
                <a:spcPts val="1200"/>
              </a:spcBef>
              <a:buClr>
                <a:srgbClr val="800000"/>
              </a:buClr>
            </a:pPr>
            <a:endParaRPr lang="en-US" sz="2800" b="1"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Dato Lee Yee Cheong\Documents\My Scans\2012-03 (Mar)\ISTIC Brochure.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678751"/>
          </a:xfrm>
          <a:prstGeom prst="rect">
            <a:avLst/>
          </a:prstGeom>
        </p:spPr>
        <p:txBody>
          <a:bodyPr wrap="square">
            <a:spAutoFit/>
          </a:bodyPr>
          <a:lstStyle/>
          <a:p>
            <a:pPr marL="273050" indent="-273050" algn="just">
              <a:spcBef>
                <a:spcPts val="1200"/>
              </a:spcBef>
              <a:buClr>
                <a:srgbClr val="800000"/>
              </a:buClr>
            </a:pPr>
            <a:r>
              <a:rPr lang="en-US" sz="3200" b="1" dirty="0" smtClean="0">
                <a:solidFill>
                  <a:srgbClr val="FF0000"/>
                </a:solidFill>
                <a:latin typeface="Times New Roman" pitchFamily="18" charset="0"/>
                <a:cs typeface="Times New Roman" pitchFamily="18" charset="0"/>
              </a:rPr>
              <a:t>                                    </a:t>
            </a:r>
          </a:p>
          <a:p>
            <a:pPr marL="273050" indent="-273050" algn="just">
              <a:spcBef>
                <a:spcPts val="1200"/>
              </a:spcBef>
              <a:buClr>
                <a:srgbClr val="800000"/>
              </a:buClr>
            </a:pPr>
            <a:r>
              <a:rPr lang="en-US" sz="3200" b="1" dirty="0" smtClean="0">
                <a:solidFill>
                  <a:srgbClr val="FF0000"/>
                </a:solidFill>
                <a:latin typeface="Times New Roman" pitchFamily="18" charset="0"/>
                <a:cs typeface="Times New Roman" pitchFamily="18" charset="0"/>
              </a:rPr>
              <a:t>                                  </a:t>
            </a:r>
            <a:r>
              <a:rPr lang="en-US" sz="3600" b="1" dirty="0" smtClean="0">
                <a:latin typeface="Times New Roman" pitchFamily="18" charset="0"/>
                <a:cs typeface="Times New Roman" pitchFamily="18" charset="0"/>
              </a:rPr>
              <a:t>ISTIC</a:t>
            </a:r>
          </a:p>
          <a:p>
            <a:pPr marL="273050" indent="-273050" algn="just">
              <a:spcBef>
                <a:spcPts val="1200"/>
              </a:spcBef>
              <a:buClr>
                <a:srgbClr val="800000"/>
              </a:buClr>
              <a:buFont typeface="Wingdings" pitchFamily="2" charset="2"/>
              <a:buChar char="Ø"/>
            </a:pPr>
            <a:r>
              <a:rPr lang="en-US" sz="2800" b="1" dirty="0" smtClean="0">
                <a:solidFill>
                  <a:srgbClr val="FF0000"/>
                </a:solidFill>
                <a:latin typeface="Times New Roman" pitchFamily="18" charset="0"/>
                <a:cs typeface="Times New Roman" pitchFamily="18" charset="0"/>
              </a:rPr>
              <a:t>A follow-up of the Second Summit of G77 in Doha, 2005.</a:t>
            </a:r>
          </a:p>
          <a:p>
            <a:pPr marL="273050" indent="-273050" algn="just">
              <a:spcBef>
                <a:spcPts val="1200"/>
              </a:spcBef>
              <a:buClr>
                <a:srgbClr val="800000"/>
              </a:buClr>
            </a:pPr>
            <a:endParaRPr lang="en-US" sz="2800" b="1" dirty="0" smtClean="0">
              <a:solidFill>
                <a:srgbClr val="FF0000"/>
              </a:solidFill>
              <a:latin typeface="Times New Roman" pitchFamily="18" charset="0"/>
              <a:cs typeface="Times New Roman" pitchFamily="18" charset="0"/>
            </a:endParaRPr>
          </a:p>
          <a:p>
            <a:pPr marL="273050" indent="-273050" algn="just">
              <a:spcBef>
                <a:spcPts val="1200"/>
              </a:spcBef>
              <a:buClr>
                <a:srgbClr val="800000"/>
              </a:buClr>
              <a:buFont typeface="Wingdings" pitchFamily="2" charset="2"/>
              <a:buChar char="Ø"/>
            </a:pPr>
            <a:r>
              <a:rPr lang="en-US" sz="2800" b="1" dirty="0" smtClean="0">
                <a:solidFill>
                  <a:srgbClr val="0070C0"/>
                </a:solidFill>
                <a:latin typeface="Times New Roman" pitchFamily="18" charset="0"/>
                <a:cs typeface="Times New Roman" pitchFamily="18" charset="0"/>
              </a:rPr>
              <a:t>UNESCO approached Malaysia to host the Centre in 2006. Malaysian government agreed. </a:t>
            </a:r>
          </a:p>
          <a:p>
            <a:pPr marL="273050" indent="-273050" algn="just">
              <a:spcBef>
                <a:spcPts val="1200"/>
              </a:spcBef>
              <a:buClr>
                <a:srgbClr val="800000"/>
              </a:buClr>
            </a:pPr>
            <a:endParaRPr lang="en-US" sz="2800" b="1" dirty="0" smtClean="0">
              <a:solidFill>
                <a:srgbClr val="0070C0"/>
              </a:solidFill>
              <a:latin typeface="Times New Roman" pitchFamily="18" charset="0"/>
              <a:cs typeface="Times New Roman" pitchFamily="18" charset="0"/>
            </a:endParaRPr>
          </a:p>
          <a:p>
            <a:pPr marL="273050" indent="-273050" algn="just">
              <a:spcBef>
                <a:spcPts val="1200"/>
              </a:spcBef>
              <a:buClr>
                <a:srgbClr val="800000"/>
              </a:buClr>
              <a:buFont typeface="Wingdings" pitchFamily="2" charset="2"/>
              <a:buChar char="Ø"/>
            </a:pPr>
            <a:r>
              <a:rPr lang="en-US" sz="2800" b="1" dirty="0" smtClean="0">
                <a:latin typeface="Times New Roman" pitchFamily="18" charset="0"/>
                <a:cs typeface="Times New Roman" pitchFamily="18" charset="0"/>
              </a:rPr>
              <a:t>Malaysia-UNESCO Agreement  was signed in UNESCO Head Office, Paris on 21 January 2008 to establish the Centre in Kuala Lumpur.</a:t>
            </a:r>
          </a:p>
          <a:p>
            <a:pPr marL="273050" indent="-273050" algn="just">
              <a:spcBef>
                <a:spcPts val="1200"/>
              </a:spcBef>
              <a:buClr>
                <a:srgbClr val="800000"/>
              </a:buClr>
            </a:pPr>
            <a:endParaRPr lang="en-US" sz="2800" b="1" dirty="0" smtClean="0">
              <a:latin typeface="Times New Roman" pitchFamily="18" charset="0"/>
              <a:cs typeface="Times New Roman" pitchFamily="18" charset="0"/>
            </a:endParaRPr>
          </a:p>
          <a:p>
            <a:pPr marL="273050" indent="-273050" algn="just">
              <a:spcBef>
                <a:spcPts val="1200"/>
              </a:spcBef>
              <a:buClr>
                <a:srgbClr val="800000"/>
              </a:buClr>
              <a:buFont typeface="Wingdings" pitchFamily="2" charset="2"/>
              <a:buChar char="Ø"/>
            </a:pPr>
            <a:r>
              <a:rPr lang="en-US" sz="2800" b="1" dirty="0" smtClean="0">
                <a:solidFill>
                  <a:srgbClr val="FF0000"/>
                </a:solidFill>
                <a:latin typeface="Times New Roman" pitchFamily="18" charset="0"/>
                <a:cs typeface="Times New Roman" pitchFamily="18" charset="0"/>
              </a:rPr>
              <a:t>ISTIC was formally launched on 22 May 2008.</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986528"/>
          </a:xfrm>
          <a:prstGeom prst="rect">
            <a:avLst/>
          </a:prstGeom>
        </p:spPr>
        <p:txBody>
          <a:bodyPr wrap="square">
            <a:spAutoFit/>
          </a:bodyPr>
          <a:lstStyle/>
          <a:p>
            <a:endParaRPr lang="en-US" sz="2800" b="1" dirty="0" smtClean="0">
              <a:solidFill>
                <a:srgbClr val="FF0000"/>
              </a:solidFill>
              <a:latin typeface="Times New Roman" pitchFamily="18" charset="0"/>
              <a:ea typeface="SimSun" pitchFamily="2" charset="-122"/>
              <a:cs typeface="Times New Roman" pitchFamily="18" charset="0"/>
            </a:endParaRPr>
          </a:p>
          <a:p>
            <a:r>
              <a:rPr lang="en-US" sz="2800" b="1" dirty="0" smtClean="0">
                <a:latin typeface="Times New Roman" pitchFamily="18" charset="0"/>
                <a:ea typeface="SimSun" pitchFamily="2" charset="-122"/>
                <a:cs typeface="Times New Roman" pitchFamily="18" charset="0"/>
              </a:rPr>
              <a:t>Infrastructure Development for Economic Growth and Employment Creation</a:t>
            </a:r>
          </a:p>
          <a:p>
            <a:r>
              <a:rPr lang="en-US" sz="2800" b="1" dirty="0" smtClean="0">
                <a:solidFill>
                  <a:srgbClr val="FF0000"/>
                </a:solidFill>
                <a:latin typeface="Times New Roman" pitchFamily="18" charset="0"/>
                <a:ea typeface="SimSun" pitchFamily="2" charset="-122"/>
                <a:cs typeface="Times New Roman" pitchFamily="18" charset="0"/>
              </a:rPr>
              <a:t> </a:t>
            </a:r>
          </a:p>
          <a:p>
            <a:pPr>
              <a:buFont typeface="Wingdings" pitchFamily="2" charset="2"/>
              <a:buChar char="Ø"/>
            </a:pPr>
            <a:r>
              <a:rPr lang="en-MY" sz="2800" b="1" dirty="0" smtClean="0">
                <a:solidFill>
                  <a:srgbClr val="0070C0"/>
                </a:solidFill>
                <a:latin typeface="Times New Roman" pitchFamily="18" charset="0"/>
                <a:ea typeface="SimSun" pitchFamily="2" charset="-122"/>
                <a:cs typeface="Times New Roman" pitchFamily="18" charset="0"/>
              </a:rPr>
              <a:t>For developing countries to lift themselves out of poverty and achieve economic development, they need</a:t>
            </a:r>
            <a:r>
              <a:rPr lang="en-MY" sz="2800" b="1" dirty="0" smtClean="0">
                <a:latin typeface="Times New Roman" pitchFamily="18" charset="0"/>
                <a:ea typeface="SimSun" pitchFamily="2" charset="-122"/>
                <a:cs typeface="Times New Roman" pitchFamily="18" charset="0"/>
              </a:rPr>
              <a:t>:</a:t>
            </a:r>
          </a:p>
          <a:p>
            <a:endParaRPr lang="en-MY" sz="2800" b="1" dirty="0" smtClean="0">
              <a:latin typeface="Times New Roman" pitchFamily="18" charset="0"/>
              <a:ea typeface="SimSun" pitchFamily="2" charset="-122"/>
              <a:cs typeface="Times New Roman" pitchFamily="18" charset="0"/>
            </a:endParaRPr>
          </a:p>
          <a:p>
            <a:pPr>
              <a:buFont typeface="Arial" charset="0"/>
              <a:buChar char="•"/>
            </a:pPr>
            <a:r>
              <a:rPr lang="en-MY" sz="2800" b="1" dirty="0" smtClean="0">
                <a:solidFill>
                  <a:srgbClr val="FF0000"/>
                </a:solidFill>
                <a:latin typeface="Times New Roman" pitchFamily="18" charset="0"/>
                <a:ea typeface="SimSun" pitchFamily="2" charset="-122"/>
                <a:cs typeface="Times New Roman" pitchFamily="18" charset="0"/>
              </a:rPr>
              <a:t>Basic infrastructure i.e. roads, ports, airports, schools, </a:t>
            </a:r>
            <a:r>
              <a:rPr lang="en-MY" sz="2800" b="1" dirty="0" err="1" smtClean="0">
                <a:solidFill>
                  <a:srgbClr val="FF0000"/>
                </a:solidFill>
                <a:latin typeface="Times New Roman" pitchFamily="18" charset="0"/>
                <a:ea typeface="SimSun" pitchFamily="2" charset="-122"/>
                <a:cs typeface="Times New Roman" pitchFamily="18" charset="0"/>
              </a:rPr>
              <a:t>housing,water</a:t>
            </a:r>
            <a:r>
              <a:rPr lang="en-MY" sz="2800" b="1" dirty="0" smtClean="0">
                <a:solidFill>
                  <a:srgbClr val="FF0000"/>
                </a:solidFill>
                <a:latin typeface="Times New Roman" pitchFamily="18" charset="0"/>
                <a:ea typeface="SimSun" pitchFamily="2" charset="-122"/>
                <a:cs typeface="Times New Roman" pitchFamily="18" charset="0"/>
              </a:rPr>
              <a:t>, sanitation, irrigation, clinics, telecommunications, energy etc.</a:t>
            </a:r>
            <a:endParaRPr lang="en-MY" sz="2800" b="1" dirty="0" smtClean="0">
              <a:solidFill>
                <a:schemeClr val="accent1"/>
              </a:solidFill>
              <a:latin typeface="Times New Roman" pitchFamily="18" charset="0"/>
              <a:ea typeface="SimSun" pitchFamily="2" charset="-122"/>
              <a:cs typeface="Times New Roman" pitchFamily="18" charset="0"/>
            </a:endParaRPr>
          </a:p>
          <a:p>
            <a:pPr>
              <a:buFont typeface="Arial" charset="0"/>
              <a:buChar char="•"/>
            </a:pPr>
            <a:r>
              <a:rPr lang="en-MY" sz="2800" b="1" dirty="0" smtClean="0">
                <a:latin typeface="Times New Roman" pitchFamily="18" charset="0"/>
                <a:ea typeface="SimSun" pitchFamily="2" charset="-122"/>
                <a:cs typeface="Times New Roman" pitchFamily="18" charset="0"/>
              </a:rPr>
              <a:t>Basic industries, namely small and medium enterprises (SMEs) for supply of goods and services. </a:t>
            </a:r>
          </a:p>
          <a:p>
            <a:r>
              <a:rPr lang="en-MY" sz="2800" dirty="0" smtClean="0">
                <a:latin typeface="Times New Roman" pitchFamily="18" charset="0"/>
                <a:ea typeface="SimSun" pitchFamily="2" charset="-122"/>
                <a:cs typeface="Times New Roman" pitchFamily="18" charset="0"/>
              </a:rPr>
              <a:t> </a:t>
            </a:r>
          </a:p>
          <a:p>
            <a:pPr>
              <a:buFont typeface="Wingdings" pitchFamily="2" charset="2"/>
              <a:buChar char="Ø"/>
            </a:pPr>
            <a:r>
              <a:rPr lang="en-MY" sz="2800" b="1" dirty="0" smtClean="0">
                <a:solidFill>
                  <a:srgbClr val="0070C0"/>
                </a:solidFill>
                <a:latin typeface="Times New Roman" pitchFamily="18" charset="0"/>
                <a:ea typeface="SimSun" pitchFamily="2" charset="-122"/>
                <a:cs typeface="Times New Roman" pitchFamily="18" charset="0"/>
              </a:rPr>
              <a:t>Without the above pre-requisites, no industry upscale, no economy uplift and no foreign direct investment (FDI).</a:t>
            </a:r>
          </a:p>
          <a:p>
            <a:endParaRPr lang="en-US" sz="2800" b="1" dirty="0" smtClean="0">
              <a:solidFill>
                <a:srgbClr val="FF0000"/>
              </a:solidFill>
              <a:latin typeface="Times New Roman" pitchFamily="18" charset="0"/>
              <a:ea typeface="SimSun" pitchFamily="2" charset="-122"/>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88640"/>
            <a:ext cx="9144000" cy="6555641"/>
          </a:xfrm>
          <a:prstGeom prst="rect">
            <a:avLst/>
          </a:prstGeom>
        </p:spPr>
        <p:txBody>
          <a:bodyPr wrap="square">
            <a:spAutoFit/>
          </a:bodyPr>
          <a:lstStyle/>
          <a:p>
            <a:r>
              <a:rPr lang="en-MY" sz="2800" b="1" dirty="0" smtClean="0">
                <a:solidFill>
                  <a:srgbClr val="FF0000"/>
                </a:solidFill>
                <a:latin typeface="Times New Roman" pitchFamily="18" charset="0"/>
                <a:cs typeface="Times New Roman" pitchFamily="18" charset="0"/>
              </a:rPr>
              <a:t>Unfortunately there is a desperate shortage in developing countries of infrastructure implementation capacity, both human resource and institutional.</a:t>
            </a:r>
          </a:p>
          <a:p>
            <a:endParaRPr lang="en-US" sz="2800" b="1" dirty="0" smtClean="0">
              <a:solidFill>
                <a:srgbClr val="FF0000"/>
              </a:solidFill>
              <a:latin typeface="Times New Roman" pitchFamily="18" charset="0"/>
              <a:cs typeface="Times New Roman" pitchFamily="18" charset="0"/>
            </a:endParaRPr>
          </a:p>
          <a:p>
            <a:pPr eaLnBrk="0" hangingPunct="0"/>
            <a:r>
              <a:rPr lang="en-US" sz="2800" b="1" dirty="0" smtClean="0">
                <a:latin typeface="Times New Roman" pitchFamily="18" charset="0"/>
                <a:ea typeface="SimSun" pitchFamily="2" charset="-122"/>
              </a:rPr>
              <a:t>In any developing country, military engineering divisions and units are amongst the best equipped for disaster relief and rehabilitation.  This is little difference in  disaster relief in the construction of temporary access roads, bailey bridges, jetties, temporary shelters, provision of safe drinking water and emergency electricity supply; and the implementation of basic infrastructure in normal time.  </a:t>
            </a:r>
          </a:p>
          <a:p>
            <a:pPr eaLnBrk="0" hangingPunct="0"/>
            <a:endParaRPr lang="en-US" sz="2800" b="1" dirty="0" smtClean="0">
              <a:solidFill>
                <a:srgbClr val="0070C0"/>
              </a:solidFill>
              <a:latin typeface="Times New Roman" pitchFamily="18" charset="0"/>
              <a:ea typeface="SimSun" pitchFamily="2" charset="-122"/>
            </a:endParaRPr>
          </a:p>
          <a:p>
            <a:pPr eaLnBrk="0" hangingPunct="0"/>
            <a:r>
              <a:rPr lang="en-US" sz="2800" b="1" dirty="0" smtClean="0">
                <a:solidFill>
                  <a:srgbClr val="0070C0"/>
                </a:solidFill>
                <a:latin typeface="Times New Roman" pitchFamily="18" charset="0"/>
                <a:ea typeface="SimSun" pitchFamily="2" charset="-122"/>
              </a:rPr>
              <a:t>Such invaluable capacity remains idle in a sea of need in developing countries. </a:t>
            </a:r>
            <a:endParaRPr lang="en-US" sz="2800" b="1" dirty="0" smtClean="0">
              <a:solidFill>
                <a:srgbClr val="0070C0"/>
              </a:solidFill>
            </a:endParaRPr>
          </a:p>
          <a:p>
            <a:endParaRPr lang="en-MY" sz="28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555641"/>
          </a:xfrm>
          <a:prstGeom prst="rect">
            <a:avLst/>
          </a:prstGeom>
        </p:spPr>
        <p:txBody>
          <a:bodyPr wrap="square">
            <a:spAutoFit/>
          </a:bodyPr>
          <a:lstStyle/>
          <a:p>
            <a:r>
              <a:rPr lang="en-US" sz="2800" b="1" dirty="0" smtClean="0">
                <a:solidFill>
                  <a:srgbClr val="FF0000"/>
                </a:solidFill>
                <a:latin typeface="Times New Roman" pitchFamily="18" charset="0"/>
                <a:cs typeface="Times New Roman" pitchFamily="18" charset="0"/>
              </a:rPr>
              <a:t>Kenya for example suffered from severe drought 2004-2005 and </a:t>
            </a:r>
            <a:r>
              <a:rPr lang="en-US" sz="2800" b="1" dirty="0" smtClean="0">
                <a:solidFill>
                  <a:srgbClr val="FF0000"/>
                </a:solidFill>
                <a:latin typeface="Times New Roman" pitchFamily="18" charset="0"/>
                <a:cs typeface="Times New Roman" pitchFamily="18" charset="0"/>
              </a:rPr>
              <a:t>has again </a:t>
            </a:r>
            <a:r>
              <a:rPr lang="en-US" sz="2800" b="1" dirty="0" smtClean="0">
                <a:solidFill>
                  <a:srgbClr val="FF0000"/>
                </a:solidFill>
                <a:latin typeface="Times New Roman" pitchFamily="18" charset="0"/>
                <a:cs typeface="Times New Roman" pitchFamily="18" charset="0"/>
              </a:rPr>
              <a:t>been badly affected by the Horn of Africa drought and famine.</a:t>
            </a:r>
          </a:p>
          <a:p>
            <a:endParaRPr lang="en-US" sz="2800" b="1" dirty="0" smtClean="0">
              <a:solidFill>
                <a:srgbClr val="FF0000"/>
              </a:solidFill>
              <a:latin typeface="Times New Roman" pitchFamily="18" charset="0"/>
              <a:cs typeface="Times New Roman" pitchFamily="18" charset="0"/>
            </a:endParaRPr>
          </a:p>
          <a:p>
            <a:r>
              <a:rPr lang="en-US" sz="2800" b="1" dirty="0" smtClean="0">
                <a:latin typeface="Times New Roman" pitchFamily="18" charset="0"/>
                <a:cs typeface="Times New Roman" pitchFamily="18" charset="0"/>
              </a:rPr>
              <a:t>As member of the Kenyan National Economic and Social Council (NESC) 2005-2011, I urged the Government to </a:t>
            </a:r>
            <a:r>
              <a:rPr lang="en-US" sz="2800" b="1" dirty="0" err="1" smtClean="0">
                <a:latin typeface="Times New Roman" pitchFamily="18" charset="0"/>
                <a:cs typeface="Times New Roman" pitchFamily="18" charset="0"/>
              </a:rPr>
              <a:t>utilise</a:t>
            </a:r>
            <a:r>
              <a:rPr lang="en-US" sz="2800" b="1" dirty="0" smtClean="0">
                <a:latin typeface="Times New Roman" pitchFamily="18" charset="0"/>
                <a:cs typeface="Times New Roman" pitchFamily="18" charset="0"/>
              </a:rPr>
              <a:t> their military engineers to implement water storage for irrigation and access road projects to enhance agricultural productivity and food security.</a:t>
            </a:r>
          </a:p>
          <a:p>
            <a:endParaRPr lang="en-US" sz="2800" b="1" dirty="0" smtClean="0">
              <a:solidFill>
                <a:srgbClr val="FF0000"/>
              </a:solidFill>
              <a:latin typeface="Times New Roman" pitchFamily="18" charset="0"/>
              <a:cs typeface="Times New Roman" pitchFamily="18" charset="0"/>
            </a:endParaRPr>
          </a:p>
          <a:p>
            <a:r>
              <a:rPr lang="en-US" sz="2800" b="1" dirty="0" smtClean="0">
                <a:solidFill>
                  <a:srgbClr val="0070C0"/>
                </a:solidFill>
                <a:latin typeface="Times New Roman" pitchFamily="18" charset="0"/>
                <a:cs typeface="Times New Roman" pitchFamily="18" charset="0"/>
              </a:rPr>
              <a:t>The Kenyan government is </a:t>
            </a:r>
            <a:r>
              <a:rPr lang="en-US" sz="2800" b="1" dirty="0" smtClean="0">
                <a:solidFill>
                  <a:srgbClr val="0070C0"/>
                </a:solidFill>
                <a:latin typeface="Times New Roman" pitchFamily="18" charset="0"/>
                <a:cs typeface="Times New Roman" pitchFamily="18" charset="0"/>
              </a:rPr>
              <a:t>setting </a:t>
            </a:r>
            <a:r>
              <a:rPr lang="en-US" sz="2800" b="1" dirty="0" smtClean="0">
                <a:solidFill>
                  <a:srgbClr val="0070C0"/>
                </a:solidFill>
                <a:latin typeface="Times New Roman" pitchFamily="18" charset="0"/>
                <a:cs typeface="Times New Roman" pitchFamily="18" charset="0"/>
              </a:rPr>
              <a:t>up the Kenyan Army Corps of Engineers (KACE) along same lines as the US Army Corps of Engineers to undertake infrastructure projects. Besides USACE, KACE will also learn from the Chinese military engineers.  </a:t>
            </a:r>
            <a:endParaRPr lang="en-MY" sz="2800" b="1" dirty="0">
              <a:solidFill>
                <a:srgbClr val="0070C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7109639"/>
          </a:xfrm>
          <a:prstGeom prst="rect">
            <a:avLst/>
          </a:prstGeom>
        </p:spPr>
        <p:txBody>
          <a:bodyPr wrap="square">
            <a:spAutoFit/>
          </a:bodyPr>
          <a:lstStyle/>
          <a:p>
            <a:endParaRPr lang="en-US" sz="2400" b="1" dirty="0" smtClean="0">
              <a:solidFill>
                <a:srgbClr val="FF0000"/>
              </a:solidFill>
              <a:latin typeface="Times New Roman" pitchFamily="18" charset="0"/>
              <a:cs typeface="Times New Roman" pitchFamily="18" charset="0"/>
            </a:endParaRPr>
          </a:p>
          <a:p>
            <a:r>
              <a:rPr lang="en-US" sz="2400" b="1" dirty="0" smtClean="0">
                <a:solidFill>
                  <a:srgbClr val="FF0000"/>
                </a:solidFill>
                <a:latin typeface="Times New Roman" pitchFamily="18" charset="0"/>
                <a:cs typeface="Times New Roman" pitchFamily="18" charset="0"/>
              </a:rPr>
              <a:t>KACE will actively involve the Kenyan National Youth  Service in hands-on skill enhancement.   </a:t>
            </a:r>
          </a:p>
          <a:p>
            <a:endParaRPr lang="en-US" sz="2400" b="1" dirty="0" smtClean="0">
              <a:solidFill>
                <a:srgbClr val="FF0000"/>
              </a:solidFill>
              <a:latin typeface="Times New Roman" pitchFamily="18" charset="0"/>
              <a:cs typeface="Times New Roman" pitchFamily="18" charset="0"/>
            </a:endParaRPr>
          </a:p>
          <a:p>
            <a:r>
              <a:rPr lang="en-US" sz="2400" b="1" dirty="0" smtClean="0">
                <a:latin typeface="Times New Roman" pitchFamily="18" charset="0"/>
                <a:cs typeface="Times New Roman" pitchFamily="18" charset="0"/>
              </a:rPr>
              <a:t>To confront the more frequent and violent natural disasters due to global warming, developing countries should </a:t>
            </a:r>
            <a:r>
              <a:rPr lang="en-US" sz="2400" b="1" dirty="0" err="1" smtClean="0">
                <a:latin typeface="Times New Roman" pitchFamily="18" charset="0"/>
                <a:cs typeface="Times New Roman" pitchFamily="18" charset="0"/>
              </a:rPr>
              <a:t>mobilise</a:t>
            </a:r>
            <a:r>
              <a:rPr lang="en-US" sz="2400" b="1" dirty="0" smtClean="0">
                <a:latin typeface="Times New Roman" pitchFamily="18" charset="0"/>
                <a:cs typeface="Times New Roman" pitchFamily="18" charset="0"/>
              </a:rPr>
              <a:t> their military engineering resources to reforest and undertake engineering projects against sea level rise, flood and drought prevention etc using traditional technologies and local materials.</a:t>
            </a:r>
          </a:p>
          <a:p>
            <a:r>
              <a:rPr lang="en-US" sz="2400" b="1" dirty="0" smtClean="0">
                <a:latin typeface="Times New Roman" pitchFamily="18" charset="0"/>
                <a:cs typeface="Times New Roman" pitchFamily="18" charset="0"/>
              </a:rPr>
              <a:t> </a:t>
            </a:r>
          </a:p>
          <a:p>
            <a:r>
              <a:rPr lang="en-US" sz="2400" b="1" dirty="0" smtClean="0">
                <a:solidFill>
                  <a:srgbClr val="0070C0"/>
                </a:solidFill>
                <a:latin typeface="Times New Roman" pitchFamily="18" charset="0"/>
                <a:cs typeface="Times New Roman" pitchFamily="18" charset="0"/>
              </a:rPr>
              <a:t>Developing countries cannot afford the Thames Barrage;  surely they can build sea walls and dykes like in 19</a:t>
            </a:r>
            <a:r>
              <a:rPr lang="en-US" sz="2400" b="1" baseline="30000" dirty="0" smtClean="0">
                <a:solidFill>
                  <a:srgbClr val="0070C0"/>
                </a:solidFill>
                <a:latin typeface="Times New Roman" pitchFamily="18" charset="0"/>
                <a:cs typeface="Times New Roman" pitchFamily="18" charset="0"/>
              </a:rPr>
              <a:t>th</a:t>
            </a:r>
            <a:r>
              <a:rPr lang="en-US" sz="2400" b="1" dirty="0" smtClean="0">
                <a:solidFill>
                  <a:srgbClr val="0070C0"/>
                </a:solidFill>
                <a:latin typeface="Times New Roman" pitchFamily="18" charset="0"/>
                <a:cs typeface="Times New Roman" pitchFamily="18" charset="0"/>
              </a:rPr>
              <a:t> century Netherland and well established irrigation knowhow in Egypt.</a:t>
            </a:r>
          </a:p>
          <a:p>
            <a:endParaRPr lang="en-US" sz="2400" b="1" dirty="0" smtClean="0">
              <a:solidFill>
                <a:srgbClr val="0070C0"/>
              </a:solidFill>
              <a:latin typeface="Times New Roman" pitchFamily="18" charset="0"/>
              <a:cs typeface="Times New Roman" pitchFamily="18" charset="0"/>
            </a:endParaRPr>
          </a:p>
          <a:p>
            <a:r>
              <a:rPr lang="en-US" sz="2400" b="1" dirty="0" smtClean="0">
                <a:latin typeface="Times New Roman" pitchFamily="18" charset="0"/>
                <a:cs typeface="Times New Roman" pitchFamily="18" charset="0"/>
              </a:rPr>
              <a:t>Therefore, KACE will train the military to enhance disaster relief  capabilities. KACE will also upgrade the civil </a:t>
            </a:r>
            <a:r>
              <a:rPr lang="en-US" sz="2400" b="1" dirty="0" err="1" smtClean="0">
                <a:latin typeface="Times New Roman" pitchFamily="18" charset="0"/>
                <a:cs typeface="Times New Roman" pitchFamily="18" charset="0"/>
              </a:rPr>
              <a:t>defence</a:t>
            </a:r>
            <a:r>
              <a:rPr lang="en-US" sz="2400" b="1" dirty="0" smtClean="0">
                <a:latin typeface="Times New Roman" pitchFamily="18" charset="0"/>
                <a:cs typeface="Times New Roman" pitchFamily="18" charset="0"/>
              </a:rPr>
              <a:t> capacity of Kenyan communities.</a:t>
            </a:r>
            <a:endParaRPr lang="en-MY" sz="2400" b="1" dirty="0" smtClean="0">
              <a:solidFill>
                <a:srgbClr val="0070C0"/>
              </a:solidFill>
              <a:latin typeface="Times New Roman" pitchFamily="18" charset="0"/>
              <a:cs typeface="Times New Roman" pitchFamily="18" charset="0"/>
            </a:endParaRPr>
          </a:p>
          <a:p>
            <a:endParaRPr lang="en-US" sz="2400" b="1" dirty="0" smtClean="0">
              <a:latin typeface="Times New Roman" pitchFamily="18" charset="0"/>
              <a:cs typeface="Times New Roman" pitchFamily="18" charset="0"/>
            </a:endParaRPr>
          </a:p>
          <a:p>
            <a:endParaRPr lang="en-MY" sz="24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7109639"/>
          </a:xfrm>
          <a:prstGeom prst="rect">
            <a:avLst/>
          </a:prstGeom>
        </p:spPr>
        <p:txBody>
          <a:bodyPr wrap="square">
            <a:spAutoFit/>
          </a:bodyPr>
          <a:lstStyle/>
          <a:p>
            <a:r>
              <a:rPr lang="en-US" sz="2400" b="1" dirty="0" smtClean="0">
                <a:solidFill>
                  <a:srgbClr val="FF0000"/>
                </a:solidFill>
                <a:latin typeface="Times New Roman" pitchFamily="18" charset="0"/>
                <a:cs typeface="Times New Roman" pitchFamily="18" charset="0"/>
              </a:rPr>
              <a:t>With good infrastructure helping to address the problems of WEHAB (Water, Energy, Health, Agriculture and Biodiversity) and climate change, Small and Medium Enterprises (SME) will spring up all over the country providing meaningful employment for the youth of the nation.  </a:t>
            </a:r>
          </a:p>
          <a:p>
            <a:endParaRPr lang="en-US" sz="2400" b="1" dirty="0" smtClean="0">
              <a:solidFill>
                <a:srgbClr val="FF0000"/>
              </a:solidFill>
              <a:latin typeface="Times New Roman" pitchFamily="18" charset="0"/>
              <a:cs typeface="Times New Roman" pitchFamily="18" charset="0"/>
            </a:endParaRPr>
          </a:p>
          <a:p>
            <a:r>
              <a:rPr lang="en-US" sz="2400" b="1" dirty="0" smtClean="0">
                <a:latin typeface="Times New Roman" pitchFamily="18" charset="0"/>
                <a:cs typeface="Times New Roman" pitchFamily="18" charset="0"/>
              </a:rPr>
              <a:t>Developing countries whilst building infrastructure must at the same time build up the human capital in repair and maintenance to keep the built infrastructure in good shape.</a:t>
            </a:r>
          </a:p>
          <a:p>
            <a:endParaRPr lang="en-US" sz="2400" b="1" dirty="0" smtClean="0">
              <a:latin typeface="Times New Roman" pitchFamily="18" charset="0"/>
              <a:cs typeface="Times New Roman" pitchFamily="18" charset="0"/>
            </a:endParaRPr>
          </a:p>
          <a:p>
            <a:r>
              <a:rPr lang="en-US" sz="2400" b="1" dirty="0" smtClean="0">
                <a:solidFill>
                  <a:srgbClr val="0070C0"/>
                </a:solidFill>
                <a:latin typeface="Times New Roman" pitchFamily="18" charset="0"/>
                <a:cs typeface="Times New Roman" pitchFamily="18" charset="0"/>
              </a:rPr>
              <a:t>ISTIC has been conducting training workshops with the  Engineering Staff College of India (ESCI) to upgrade the indigenous capacity of engineers and technicians in ESCI Hyderabad, Kuala Lumpur, Nairobi and Abuja under the newly established International Network of Professional Engineers Development Institutes (INPEDI) with ESCI as the global secretariat.</a:t>
            </a:r>
          </a:p>
          <a:p>
            <a:r>
              <a:rPr lang="en-US" sz="2400" b="1" dirty="0" smtClean="0">
                <a:solidFill>
                  <a:srgbClr val="0070C0"/>
                </a:solidFill>
                <a:latin typeface="Times New Roman" pitchFamily="18" charset="0"/>
                <a:cs typeface="Times New Roman" pitchFamily="18" charset="0"/>
              </a:rPr>
              <a:t> </a:t>
            </a:r>
          </a:p>
          <a:p>
            <a:r>
              <a:rPr lang="en-US" sz="2400" b="1" dirty="0" smtClean="0">
                <a:solidFill>
                  <a:srgbClr val="FF0000"/>
                </a:solidFill>
                <a:latin typeface="Times New Roman" pitchFamily="18" charset="0"/>
                <a:cs typeface="Times New Roman" pitchFamily="18" charset="0"/>
              </a:rPr>
              <a:t>Kenya and Nigeria have signed bilateral MOA with ESCI.</a:t>
            </a:r>
          </a:p>
          <a:p>
            <a:endParaRPr lang="en-MY" sz="2400" b="1" dirty="0">
              <a:solidFill>
                <a:srgbClr val="0070C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7971413"/>
          </a:xfrm>
          <a:prstGeom prst="rect">
            <a:avLst/>
          </a:prstGeom>
        </p:spPr>
        <p:txBody>
          <a:bodyPr wrap="square">
            <a:spAutoFit/>
          </a:bodyPr>
          <a:lstStyle/>
          <a:p>
            <a:r>
              <a:rPr lang="en-US" sz="2800" b="1" dirty="0" smtClean="0">
                <a:solidFill>
                  <a:srgbClr val="FF0000"/>
                </a:solidFill>
                <a:latin typeface="Times New Roman" pitchFamily="18" charset="0"/>
                <a:cs typeface="Times New Roman" pitchFamily="18" charset="0"/>
              </a:rPr>
              <a:t>I would also like to mention the following ISTIC initiatives and </a:t>
            </a:r>
            <a:r>
              <a:rPr lang="en-US" sz="2800" b="1" dirty="0" err="1" smtClean="0">
                <a:solidFill>
                  <a:srgbClr val="FF0000"/>
                </a:solidFill>
                <a:latin typeface="Times New Roman" pitchFamily="18" charset="0"/>
                <a:cs typeface="Times New Roman" pitchFamily="18" charset="0"/>
              </a:rPr>
              <a:t>programmes</a:t>
            </a:r>
            <a:r>
              <a:rPr lang="en-US" sz="2800" b="1" dirty="0" smtClean="0">
                <a:solidFill>
                  <a:srgbClr val="FF0000"/>
                </a:solidFill>
                <a:latin typeface="Times New Roman" pitchFamily="18" charset="0"/>
                <a:cs typeface="Times New Roman" pitchFamily="18" charset="0"/>
              </a:rPr>
              <a:t> that are relevant to this Forum:</a:t>
            </a:r>
          </a:p>
          <a:p>
            <a:endParaRPr lang="en-US" sz="2400" b="1" dirty="0" smtClean="0">
              <a:solidFill>
                <a:srgbClr val="FF0000"/>
              </a:solidFill>
              <a:latin typeface="Times New Roman" pitchFamily="18" charset="0"/>
              <a:cs typeface="Times New Roman" pitchFamily="18" charset="0"/>
            </a:endParaRPr>
          </a:p>
          <a:p>
            <a:pPr>
              <a:buFont typeface="Wingdings" pitchFamily="2" charset="2"/>
              <a:buChar char="Ø"/>
            </a:pPr>
            <a:r>
              <a:rPr lang="en-US" sz="2400" b="1" dirty="0" smtClean="0">
                <a:latin typeface="Times New Roman" pitchFamily="18" charset="0"/>
                <a:cs typeface="Times New Roman" pitchFamily="18" charset="0"/>
              </a:rPr>
              <a:t>Inquiry Based Science Education (IBSE)  </a:t>
            </a:r>
          </a:p>
          <a:p>
            <a:r>
              <a:rPr lang="en-US" sz="2400" b="1" dirty="0" smtClean="0">
                <a:latin typeface="Times New Roman" pitchFamily="18" charset="0"/>
                <a:cs typeface="Times New Roman" pitchFamily="18" charset="0"/>
              </a:rPr>
              <a:t>        </a:t>
            </a:r>
            <a:endParaRPr lang="en-US" sz="2400" b="1" dirty="0" smtClean="0">
              <a:solidFill>
                <a:srgbClr val="FF0000"/>
              </a:solidFill>
              <a:latin typeface="Times New Roman" pitchFamily="18" charset="0"/>
              <a:cs typeface="Times New Roman" pitchFamily="18" charset="0"/>
            </a:endParaRPr>
          </a:p>
          <a:p>
            <a:r>
              <a:rPr lang="en-US" sz="2400" b="1" dirty="0" smtClean="0">
                <a:solidFill>
                  <a:srgbClr val="0070C0"/>
                </a:solidFill>
                <a:latin typeface="Times New Roman" pitchFamily="18" charset="0"/>
                <a:cs typeface="Times New Roman" pitchFamily="18" charset="0"/>
              </a:rPr>
              <a:t>IBSE is a universal initiative of the global S.E.T community led  </a:t>
            </a:r>
          </a:p>
          <a:p>
            <a:r>
              <a:rPr lang="en-US" sz="2400" b="1" dirty="0" smtClean="0">
                <a:solidFill>
                  <a:srgbClr val="0070C0"/>
                </a:solidFill>
                <a:latin typeface="Times New Roman" pitchFamily="18" charset="0"/>
                <a:cs typeface="Times New Roman" pitchFamily="18" charset="0"/>
              </a:rPr>
              <a:t>by academies of sciences to transform our science and  </a:t>
            </a:r>
          </a:p>
          <a:p>
            <a:r>
              <a:rPr lang="en-US" sz="2400" b="1" dirty="0" smtClean="0">
                <a:solidFill>
                  <a:srgbClr val="0070C0"/>
                </a:solidFill>
                <a:latin typeface="Times New Roman" pitchFamily="18" charset="0"/>
                <a:cs typeface="Times New Roman" pitchFamily="18" charset="0"/>
              </a:rPr>
              <a:t>mathematics education from rote learning to an evidence-based  </a:t>
            </a:r>
          </a:p>
          <a:p>
            <a:r>
              <a:rPr lang="en-US" sz="2400" b="1" dirty="0" smtClean="0">
                <a:solidFill>
                  <a:srgbClr val="0070C0"/>
                </a:solidFill>
                <a:latin typeface="Times New Roman" pitchFamily="18" charset="0"/>
                <a:cs typeface="Times New Roman" pitchFamily="18" charset="0"/>
              </a:rPr>
              <a:t>and hands-on approach that enhances the inquisitiveness and  </a:t>
            </a:r>
          </a:p>
          <a:p>
            <a:r>
              <a:rPr lang="en-US" sz="2400" b="1" dirty="0" smtClean="0">
                <a:solidFill>
                  <a:srgbClr val="0070C0"/>
                </a:solidFill>
                <a:latin typeface="Times New Roman" pitchFamily="18" charset="0"/>
                <a:cs typeface="Times New Roman" pitchFamily="18" charset="0"/>
              </a:rPr>
              <a:t>creativity of children from preschool or kindergarten, through</a:t>
            </a:r>
          </a:p>
          <a:p>
            <a:r>
              <a:rPr lang="en-US" sz="2400" b="1" dirty="0" smtClean="0">
                <a:solidFill>
                  <a:srgbClr val="0070C0"/>
                </a:solidFill>
                <a:latin typeface="Times New Roman" pitchFamily="18" charset="0"/>
                <a:cs typeface="Times New Roman" pitchFamily="18" charset="0"/>
              </a:rPr>
              <a:t>primary and secondary school, university to career based lifelong </a:t>
            </a:r>
          </a:p>
          <a:p>
            <a:r>
              <a:rPr lang="en-US" sz="2400" b="1" dirty="0" smtClean="0">
                <a:solidFill>
                  <a:srgbClr val="0070C0"/>
                </a:solidFill>
                <a:latin typeface="Times New Roman" pitchFamily="18" charset="0"/>
                <a:cs typeface="Times New Roman" pitchFamily="18" charset="0"/>
              </a:rPr>
              <a:t>learning. This will be the foundation of an innovative society. </a:t>
            </a:r>
          </a:p>
          <a:p>
            <a:endParaRPr lang="en-US" sz="2400" b="1" dirty="0" smtClean="0">
              <a:solidFill>
                <a:srgbClr val="0070C0"/>
              </a:solidFill>
              <a:latin typeface="Times New Roman" pitchFamily="18" charset="0"/>
              <a:cs typeface="Times New Roman" pitchFamily="18" charset="0"/>
            </a:endParaRPr>
          </a:p>
          <a:p>
            <a:r>
              <a:rPr lang="en-US" sz="2400" b="1" dirty="0" smtClean="0">
                <a:solidFill>
                  <a:srgbClr val="FF0000"/>
                </a:solidFill>
                <a:latin typeface="Times New Roman" pitchFamily="18" charset="0"/>
                <a:cs typeface="Times New Roman" pitchFamily="18" charset="0"/>
              </a:rPr>
              <a:t>ISTIC’s partner is La Main a la pate (LAMAP) of the French Academy of Sciences. LAMAP has dramatically helped to increase science education from 3% of French primary schools in 1996 to more than 50% currently. LAMAP has spread to around 50 countries.   </a:t>
            </a:r>
          </a:p>
          <a:p>
            <a:endParaRPr lang="en-US" sz="2400" b="1" dirty="0" smtClean="0">
              <a:solidFill>
                <a:srgbClr val="0070C0"/>
              </a:solidFill>
              <a:latin typeface="Times New Roman" pitchFamily="18" charset="0"/>
              <a:cs typeface="Times New Roman" pitchFamily="18" charset="0"/>
            </a:endParaRPr>
          </a:p>
          <a:p>
            <a:endParaRPr lang="en-MY" sz="2400" b="1" dirty="0" smtClean="0">
              <a:latin typeface="Times New Roman" pitchFamily="18" charset="0"/>
              <a:cs typeface="Times New Roman" pitchFamily="18" charset="0"/>
            </a:endParaRPr>
          </a:p>
          <a:p>
            <a:r>
              <a:rPr lang="en-US" sz="2400" b="1" dirty="0" smtClean="0">
                <a:solidFill>
                  <a:srgbClr val="FF0000"/>
                </a:solidFill>
                <a:latin typeface="Times New Roman" pitchFamily="18" charset="0"/>
                <a:cs typeface="Times New Roman" pitchFamily="18" charset="0"/>
              </a:rPr>
              <a:t>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srcRect/>
          <a:stretch>
            <a:fillRect/>
          </a:stretch>
        </p:blipFill>
        <p:spPr bwMode="auto">
          <a:xfrm>
            <a:off x="0" y="0"/>
            <a:ext cx="9144000" cy="75533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124754"/>
          </a:xfrm>
          <a:prstGeom prst="rect">
            <a:avLst/>
          </a:prstGeom>
        </p:spPr>
        <p:txBody>
          <a:bodyPr wrap="square">
            <a:spAutoFit/>
          </a:bodyPr>
          <a:lstStyle/>
          <a:p>
            <a:endParaRPr lang="en-US" sz="2800" b="1" dirty="0" smtClean="0">
              <a:solidFill>
                <a:srgbClr val="0070C0"/>
              </a:solidFill>
              <a:latin typeface="Times New Roman" pitchFamily="18" charset="0"/>
              <a:cs typeface="Times New Roman" pitchFamily="18" charset="0"/>
            </a:endParaRPr>
          </a:p>
          <a:p>
            <a:endParaRPr lang="en-US" sz="2800" b="1" dirty="0" smtClean="0">
              <a:solidFill>
                <a:srgbClr val="0070C0"/>
              </a:solidFill>
              <a:latin typeface="Times New Roman" pitchFamily="18" charset="0"/>
              <a:cs typeface="Times New Roman" pitchFamily="18" charset="0"/>
            </a:endParaRPr>
          </a:p>
          <a:p>
            <a:pPr>
              <a:buFont typeface="Wingdings" pitchFamily="2" charset="2"/>
              <a:buChar char="Ø"/>
            </a:pPr>
            <a:r>
              <a:rPr lang="en-US" sz="2800" b="1" dirty="0" err="1" smtClean="0">
                <a:latin typeface="Times New Roman" pitchFamily="18" charset="0"/>
                <a:cs typeface="Times New Roman" pitchFamily="18" charset="0"/>
              </a:rPr>
              <a:t>Technopreneur</a:t>
            </a:r>
            <a:r>
              <a:rPr lang="en-US" sz="2800" b="1" dirty="0" smtClean="0">
                <a:latin typeface="Times New Roman" pitchFamily="18" charset="0"/>
                <a:cs typeface="Times New Roman" pitchFamily="18" charset="0"/>
              </a:rPr>
              <a:t> Development</a:t>
            </a:r>
          </a:p>
          <a:p>
            <a:endParaRPr lang="en-US" sz="2800" b="1" dirty="0" smtClean="0">
              <a:latin typeface="Times New Roman" pitchFamily="18" charset="0"/>
              <a:cs typeface="Times New Roman" pitchFamily="18" charset="0"/>
            </a:endParaRPr>
          </a:p>
          <a:p>
            <a:r>
              <a:rPr lang="en-US" sz="2800" b="1" dirty="0" smtClean="0">
                <a:solidFill>
                  <a:srgbClr val="FF0000"/>
                </a:solidFill>
                <a:latin typeface="Times New Roman" pitchFamily="18" charset="0"/>
                <a:cs typeface="Times New Roman" pitchFamily="18" charset="0"/>
              </a:rPr>
              <a:t>This is an ISTIC priority </a:t>
            </a:r>
            <a:r>
              <a:rPr lang="en-US" sz="2800" b="1" dirty="0" err="1" smtClean="0">
                <a:solidFill>
                  <a:srgbClr val="FF0000"/>
                </a:solidFill>
                <a:latin typeface="Times New Roman" pitchFamily="18" charset="0"/>
                <a:cs typeface="Times New Roman" pitchFamily="18" charset="0"/>
              </a:rPr>
              <a:t>programme</a:t>
            </a:r>
            <a:r>
              <a:rPr lang="en-US" sz="2800" b="1" dirty="0" smtClean="0">
                <a:solidFill>
                  <a:srgbClr val="FF0000"/>
                </a:solidFill>
                <a:latin typeface="Times New Roman" pitchFamily="18" charset="0"/>
                <a:cs typeface="Times New Roman" pitchFamily="18" charset="0"/>
              </a:rPr>
              <a:t> to help STI researchers to </a:t>
            </a:r>
            <a:r>
              <a:rPr lang="en-US" sz="2800" b="1" dirty="0" err="1" smtClean="0">
                <a:solidFill>
                  <a:srgbClr val="FF0000"/>
                </a:solidFill>
                <a:latin typeface="Times New Roman" pitchFamily="18" charset="0"/>
                <a:cs typeface="Times New Roman" pitchFamily="18" charset="0"/>
              </a:rPr>
              <a:t>commercialise</a:t>
            </a:r>
            <a:r>
              <a:rPr lang="en-US" sz="2800" b="1" dirty="0" smtClean="0">
                <a:solidFill>
                  <a:srgbClr val="FF0000"/>
                </a:solidFill>
                <a:latin typeface="Times New Roman" pitchFamily="18" charset="0"/>
                <a:cs typeface="Times New Roman" pitchFamily="18" charset="0"/>
              </a:rPr>
              <a:t> the fruits of their research. ISTIC’s partner is USAINS of the University Science Malaysia   </a:t>
            </a:r>
          </a:p>
          <a:p>
            <a:endParaRPr lang="en-US" sz="2800" b="1" dirty="0" smtClean="0">
              <a:latin typeface="Times New Roman" pitchFamily="18" charset="0"/>
              <a:cs typeface="Times New Roman" pitchFamily="18" charset="0"/>
            </a:endParaRPr>
          </a:p>
          <a:p>
            <a:r>
              <a:rPr lang="en-US" sz="2800" b="1" dirty="0" smtClean="0">
                <a:solidFill>
                  <a:srgbClr val="0070C0"/>
                </a:solidFill>
                <a:latin typeface="Times New Roman" pitchFamily="18" charset="0"/>
                <a:cs typeface="Times New Roman" pitchFamily="18" charset="0"/>
              </a:rPr>
              <a:t>This </a:t>
            </a:r>
            <a:r>
              <a:rPr lang="en-US" sz="2800" b="1" dirty="0" err="1" smtClean="0">
                <a:solidFill>
                  <a:srgbClr val="0070C0"/>
                </a:solidFill>
                <a:latin typeface="Times New Roman" pitchFamily="18" charset="0"/>
                <a:cs typeface="Times New Roman" pitchFamily="18" charset="0"/>
              </a:rPr>
              <a:t>programme</a:t>
            </a:r>
            <a:r>
              <a:rPr lang="en-US" sz="2800" b="1" dirty="0" smtClean="0">
                <a:solidFill>
                  <a:srgbClr val="0070C0"/>
                </a:solidFill>
                <a:latin typeface="Times New Roman" pitchFamily="18" charset="0"/>
                <a:cs typeface="Times New Roman" pitchFamily="18" charset="0"/>
              </a:rPr>
              <a:t> includes an annual ISTIC/TWAS competition to document the most innovative STI research projects in the developing world with prizes of US$ 5000.0; 3000.0 and 2000.0. </a:t>
            </a:r>
            <a:endParaRPr lang="en-MY" sz="2800" b="1" dirty="0" smtClean="0">
              <a:solidFill>
                <a:srgbClr val="0070C0"/>
              </a:solidFill>
              <a:latin typeface="Times New Roman" pitchFamily="18" charset="0"/>
              <a:cs typeface="Times New Roman" pitchFamily="18" charset="0"/>
            </a:endParaRPr>
          </a:p>
          <a:p>
            <a:r>
              <a:rPr lang="en-US" sz="2800" b="1" dirty="0" smtClean="0">
                <a:solidFill>
                  <a:srgbClr val="FF0000"/>
                </a:solidFill>
                <a:latin typeface="Times New Roman" pitchFamily="18" charset="0"/>
                <a:cs typeface="Times New Roman" pitchFamily="18" charset="0"/>
              </a:rPr>
              <a:t>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Dato Lee Yee Cheong\Documents\My Scans\2012-03 (Mar)\ISTIC TWAS Book.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740307"/>
          </a:xfrm>
          <a:prstGeom prst="rect">
            <a:avLst/>
          </a:prstGeom>
        </p:spPr>
        <p:txBody>
          <a:bodyPr wrap="square">
            <a:spAutoFit/>
          </a:bodyPr>
          <a:lstStyle/>
          <a:p>
            <a:pPr>
              <a:buFont typeface="Wingdings" pitchFamily="2" charset="2"/>
              <a:buChar char="Ø"/>
            </a:pPr>
            <a:r>
              <a:rPr lang="en-US" sz="2400" b="1" dirty="0" smtClean="0">
                <a:latin typeface="Times New Roman" pitchFamily="18" charset="0"/>
                <a:cs typeface="Times New Roman" pitchFamily="18" charset="0"/>
              </a:rPr>
              <a:t>Institute of Energy Policy and Research (</a:t>
            </a:r>
            <a:r>
              <a:rPr lang="en-US" sz="2400" b="1" dirty="0" err="1" smtClean="0">
                <a:latin typeface="Times New Roman" pitchFamily="18" charset="0"/>
                <a:cs typeface="Times New Roman" pitchFamily="18" charset="0"/>
              </a:rPr>
              <a:t>IEPRe</a:t>
            </a:r>
            <a:r>
              <a:rPr lang="en-US" sz="2400" b="1" dirty="0" smtClean="0">
                <a:latin typeface="Times New Roman" pitchFamily="18" charset="0"/>
                <a:cs typeface="Times New Roman" pitchFamily="18" charset="0"/>
              </a:rPr>
              <a:t>)</a:t>
            </a:r>
            <a:endParaRPr lang="en-US" sz="2400" b="1" dirty="0" smtClean="0">
              <a:solidFill>
                <a:srgbClr val="FF0000"/>
              </a:solidFill>
              <a:latin typeface="Times New Roman" pitchFamily="18" charset="0"/>
              <a:cs typeface="Times New Roman" pitchFamily="18" charset="0"/>
            </a:endParaRPr>
          </a:p>
          <a:p>
            <a:endParaRPr lang="en-US" sz="2400" b="1" dirty="0" smtClean="0">
              <a:solidFill>
                <a:srgbClr val="FF0000"/>
              </a:solidFill>
              <a:latin typeface="Times New Roman" pitchFamily="18" charset="0"/>
              <a:cs typeface="Times New Roman" pitchFamily="18" charset="0"/>
            </a:endParaRPr>
          </a:p>
          <a:p>
            <a:r>
              <a:rPr lang="en-US" sz="2400" b="1" dirty="0" smtClean="0">
                <a:solidFill>
                  <a:srgbClr val="FF0000"/>
                </a:solidFill>
                <a:latin typeface="Times New Roman" pitchFamily="18" charset="0"/>
                <a:cs typeface="Times New Roman" pitchFamily="18" charset="0"/>
              </a:rPr>
              <a:t>National STI policy formulation is another priority ISTIC agenda.</a:t>
            </a:r>
          </a:p>
          <a:p>
            <a:r>
              <a:rPr lang="en-US" sz="2400" b="1" dirty="0" smtClean="0">
                <a:solidFill>
                  <a:srgbClr val="FF0000"/>
                </a:solidFill>
                <a:latin typeface="Times New Roman" pitchFamily="18" charset="0"/>
                <a:cs typeface="Times New Roman" pitchFamily="18" charset="0"/>
              </a:rPr>
              <a:t>Personally I find most national STI policy documents in developing countries tend to be all “song and dance”. I prefer to focus on WEHAB individually.</a:t>
            </a:r>
          </a:p>
          <a:p>
            <a:endParaRPr lang="en-US" sz="2400" b="1" dirty="0" smtClean="0">
              <a:solidFill>
                <a:srgbClr val="FF0000"/>
              </a:solidFill>
              <a:latin typeface="Times New Roman" pitchFamily="18" charset="0"/>
              <a:cs typeface="Times New Roman" pitchFamily="18" charset="0"/>
            </a:endParaRPr>
          </a:p>
          <a:p>
            <a:r>
              <a:rPr lang="en-US" sz="2400" b="1" dirty="0" smtClean="0">
                <a:solidFill>
                  <a:srgbClr val="0070C0"/>
                </a:solidFill>
                <a:latin typeface="Times New Roman" pitchFamily="18" charset="0"/>
                <a:cs typeface="Times New Roman" pitchFamily="18" charset="0"/>
              </a:rPr>
              <a:t>As a start, with the help of Dr. </a:t>
            </a:r>
            <a:r>
              <a:rPr lang="en-US" sz="2400" b="1" dirty="0" err="1" smtClean="0">
                <a:solidFill>
                  <a:srgbClr val="0070C0"/>
                </a:solidFill>
                <a:latin typeface="Times New Roman" pitchFamily="18" charset="0"/>
                <a:cs typeface="Times New Roman" pitchFamily="18" charset="0"/>
              </a:rPr>
              <a:t>Rajendra</a:t>
            </a:r>
            <a:r>
              <a:rPr lang="en-US" sz="2400" b="1" dirty="0" smtClean="0">
                <a:solidFill>
                  <a:srgbClr val="0070C0"/>
                </a:solidFill>
                <a:latin typeface="Times New Roman" pitchFamily="18" charset="0"/>
                <a:cs typeface="Times New Roman" pitchFamily="18" charset="0"/>
              </a:rPr>
              <a:t> K. </a:t>
            </a:r>
            <a:r>
              <a:rPr lang="en-US" sz="2400" b="1" dirty="0" err="1" smtClean="0">
                <a:solidFill>
                  <a:srgbClr val="0070C0"/>
                </a:solidFill>
                <a:latin typeface="Times New Roman" pitchFamily="18" charset="0"/>
                <a:cs typeface="Times New Roman" pitchFamily="18" charset="0"/>
              </a:rPr>
              <a:t>Pachauri</a:t>
            </a:r>
            <a:r>
              <a:rPr lang="en-US" sz="2400" b="1" dirty="0" smtClean="0">
                <a:solidFill>
                  <a:srgbClr val="0070C0"/>
                </a:solidFill>
                <a:latin typeface="Times New Roman" pitchFamily="18" charset="0"/>
                <a:cs typeface="Times New Roman" pitchFamily="18" charset="0"/>
              </a:rPr>
              <a:t>, Chairman, IPCC and his TERI/TERI University in New Delhi, </a:t>
            </a:r>
            <a:r>
              <a:rPr lang="en-US" sz="2400" b="1" dirty="0" err="1" smtClean="0">
                <a:solidFill>
                  <a:srgbClr val="0070C0"/>
                </a:solidFill>
                <a:latin typeface="Times New Roman" pitchFamily="18" charset="0"/>
                <a:cs typeface="Times New Roman" pitchFamily="18" charset="0"/>
              </a:rPr>
              <a:t>IEPRe</a:t>
            </a:r>
            <a:r>
              <a:rPr lang="en-US" sz="2400" b="1" dirty="0" smtClean="0">
                <a:solidFill>
                  <a:srgbClr val="0070C0"/>
                </a:solidFill>
                <a:latin typeface="Times New Roman" pitchFamily="18" charset="0"/>
                <a:cs typeface="Times New Roman" pitchFamily="18" charset="0"/>
              </a:rPr>
              <a:t> has been established in the National Energy University Malaysia to be the indigenous  energy and climate change think tank. Dr. </a:t>
            </a:r>
            <a:r>
              <a:rPr lang="en-US" sz="2400" b="1" dirty="0" err="1" smtClean="0">
                <a:solidFill>
                  <a:srgbClr val="0070C0"/>
                </a:solidFill>
                <a:latin typeface="Times New Roman" pitchFamily="18" charset="0"/>
                <a:cs typeface="Times New Roman" pitchFamily="18" charset="0"/>
              </a:rPr>
              <a:t>Pachauri</a:t>
            </a:r>
            <a:r>
              <a:rPr lang="en-US" sz="2400" b="1" dirty="0" smtClean="0">
                <a:solidFill>
                  <a:srgbClr val="0070C0"/>
                </a:solidFill>
                <a:latin typeface="Times New Roman" pitchFamily="18" charset="0"/>
                <a:cs typeface="Times New Roman" pitchFamily="18" charset="0"/>
              </a:rPr>
              <a:t> and I will explore the setting up of </a:t>
            </a:r>
            <a:r>
              <a:rPr lang="en-US" sz="2400" b="1" dirty="0" err="1" smtClean="0">
                <a:solidFill>
                  <a:srgbClr val="0070C0"/>
                </a:solidFill>
                <a:latin typeface="Times New Roman" pitchFamily="18" charset="0"/>
                <a:cs typeface="Times New Roman" pitchFamily="18" charset="0"/>
              </a:rPr>
              <a:t>IEPRe</a:t>
            </a:r>
            <a:r>
              <a:rPr lang="en-US" sz="2400" b="1" dirty="0" smtClean="0">
                <a:solidFill>
                  <a:srgbClr val="0070C0"/>
                </a:solidFill>
                <a:latin typeface="Times New Roman" pitchFamily="18" charset="0"/>
                <a:cs typeface="Times New Roman" pitchFamily="18" charset="0"/>
              </a:rPr>
              <a:t> in Future University, Sudan later this year.</a:t>
            </a:r>
          </a:p>
          <a:p>
            <a:endParaRPr lang="en-US" sz="2400" b="1" dirty="0" smtClean="0">
              <a:latin typeface="Times New Roman" pitchFamily="18" charset="0"/>
              <a:cs typeface="Times New Roman" pitchFamily="18" charset="0"/>
            </a:endParaRPr>
          </a:p>
          <a:p>
            <a:r>
              <a:rPr lang="en-US" sz="2400" b="1" dirty="0" smtClean="0">
                <a:solidFill>
                  <a:srgbClr val="FF0000"/>
                </a:solidFill>
                <a:latin typeface="Times New Roman" pitchFamily="18" charset="0"/>
                <a:cs typeface="Times New Roman" pitchFamily="18" charset="0"/>
              </a:rPr>
              <a:t>Later this year, ISTIC with the Future University Sudan and relevant Ministries in Sudan will be conducting African training workshops in IBSE with LAMAP and </a:t>
            </a:r>
            <a:r>
              <a:rPr lang="en-US" sz="2400" b="1" dirty="0" err="1" smtClean="0">
                <a:solidFill>
                  <a:srgbClr val="FF0000"/>
                </a:solidFill>
                <a:latin typeface="Times New Roman" pitchFamily="18" charset="0"/>
                <a:cs typeface="Times New Roman" pitchFamily="18" charset="0"/>
              </a:rPr>
              <a:t>Technopreneur</a:t>
            </a:r>
            <a:r>
              <a:rPr lang="en-US" sz="2400" b="1" dirty="0" smtClean="0">
                <a:solidFill>
                  <a:srgbClr val="FF0000"/>
                </a:solidFill>
                <a:latin typeface="Times New Roman" pitchFamily="18" charset="0"/>
                <a:cs typeface="Times New Roman" pitchFamily="18" charset="0"/>
              </a:rPr>
              <a:t> Development with funding from Islamic Development Bank in Khartoum .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7848302"/>
          </a:xfrm>
          <a:prstGeom prst="rect">
            <a:avLst/>
          </a:prstGeom>
        </p:spPr>
        <p:txBody>
          <a:bodyPr wrap="square">
            <a:spAutoFit/>
          </a:bodyPr>
          <a:lstStyle/>
          <a:p>
            <a:pPr>
              <a:buFont typeface="Wingdings" pitchFamily="2" charset="2"/>
              <a:buChar char="Ø"/>
            </a:pPr>
            <a:r>
              <a:rPr lang="en-US" sz="2800" b="1" dirty="0" smtClean="0">
                <a:latin typeface="Times New Roman" pitchFamily="18" charset="0"/>
                <a:cs typeface="Times New Roman" pitchFamily="18" charset="0"/>
              </a:rPr>
              <a:t>Proposed African Academy of Engineering and Technology (</a:t>
            </a:r>
            <a:r>
              <a:rPr lang="en-US" sz="2800" b="1" dirty="0" err="1" smtClean="0">
                <a:latin typeface="Times New Roman" pitchFamily="18" charset="0"/>
                <a:cs typeface="Times New Roman" pitchFamily="18" charset="0"/>
              </a:rPr>
              <a:t>AfriAET</a:t>
            </a:r>
            <a:r>
              <a:rPr lang="en-US" sz="2800" b="1" dirty="0" smtClean="0">
                <a:latin typeface="Times New Roman" pitchFamily="18" charset="0"/>
                <a:cs typeface="Times New Roman" pitchFamily="18" charset="0"/>
              </a:rPr>
              <a:t>)</a:t>
            </a:r>
          </a:p>
          <a:p>
            <a:pPr>
              <a:buFont typeface="Wingdings" pitchFamily="2" charset="2"/>
              <a:buChar char="Ø"/>
            </a:pPr>
            <a:endParaRPr lang="en-US" sz="2800" b="1" dirty="0" smtClean="0">
              <a:latin typeface="Times New Roman" pitchFamily="18" charset="0"/>
              <a:cs typeface="Times New Roman" pitchFamily="18" charset="0"/>
            </a:endParaRPr>
          </a:p>
          <a:p>
            <a:r>
              <a:rPr lang="en-US" sz="2800" b="1" dirty="0" smtClean="0">
                <a:solidFill>
                  <a:srgbClr val="FF0000"/>
                </a:solidFill>
                <a:latin typeface="Times New Roman" pitchFamily="18" charset="0"/>
                <a:cs typeface="Times New Roman" pitchFamily="18" charset="0"/>
              </a:rPr>
              <a:t>This is my own initiative.  Modeled on the ASEAN Academy of Engineering and Technology (AAET), </a:t>
            </a:r>
            <a:r>
              <a:rPr lang="en-US" sz="2800" b="1" dirty="0" err="1" smtClean="0">
                <a:solidFill>
                  <a:srgbClr val="FF0000"/>
                </a:solidFill>
                <a:latin typeface="Times New Roman" pitchFamily="18" charset="0"/>
                <a:cs typeface="Times New Roman" pitchFamily="18" charset="0"/>
              </a:rPr>
              <a:t>AfriAET</a:t>
            </a:r>
            <a:r>
              <a:rPr lang="en-US" sz="2800" b="1" dirty="0" smtClean="0">
                <a:solidFill>
                  <a:srgbClr val="FF0000"/>
                </a:solidFill>
                <a:latin typeface="Times New Roman" pitchFamily="18" charset="0"/>
                <a:cs typeface="Times New Roman" pitchFamily="18" charset="0"/>
              </a:rPr>
              <a:t> aims to be top STI think tank for Africa.  </a:t>
            </a:r>
          </a:p>
          <a:p>
            <a:endParaRPr lang="en-US" sz="2800" b="1" dirty="0" smtClean="0">
              <a:latin typeface="Times New Roman" pitchFamily="18" charset="0"/>
              <a:cs typeface="Times New Roman" pitchFamily="18" charset="0"/>
            </a:endParaRPr>
          </a:p>
          <a:p>
            <a:r>
              <a:rPr lang="en-US" sz="2800" b="1" dirty="0" smtClean="0">
                <a:solidFill>
                  <a:srgbClr val="0070C0"/>
                </a:solidFill>
                <a:latin typeface="Times New Roman" pitchFamily="18" charset="0"/>
                <a:cs typeface="Times New Roman" pitchFamily="18" charset="0"/>
              </a:rPr>
              <a:t>Membership Guideline: one third government, one third academia and one third industry.</a:t>
            </a:r>
          </a:p>
          <a:p>
            <a:endParaRPr lang="en-US" sz="2800" b="1" dirty="0" smtClean="0">
              <a:solidFill>
                <a:srgbClr val="0070C0"/>
              </a:solidFill>
              <a:latin typeface="Times New Roman" pitchFamily="18" charset="0"/>
              <a:cs typeface="Times New Roman" pitchFamily="18" charset="0"/>
            </a:endParaRPr>
          </a:p>
          <a:p>
            <a:r>
              <a:rPr lang="en-US" sz="2800" b="1" dirty="0" smtClean="0">
                <a:latin typeface="Times New Roman" pitchFamily="18" charset="0"/>
                <a:cs typeface="Times New Roman" pitchFamily="18" charset="0"/>
              </a:rPr>
              <a:t>The Rt. Hon. </a:t>
            </a:r>
            <a:r>
              <a:rPr lang="en-US" sz="2800" b="1" dirty="0" err="1" smtClean="0">
                <a:latin typeface="Times New Roman" pitchFamily="18" charset="0"/>
                <a:cs typeface="Times New Roman" pitchFamily="18" charset="0"/>
              </a:rPr>
              <a:t>Raila</a:t>
            </a:r>
            <a:r>
              <a:rPr lang="en-US" sz="2800" b="1" dirty="0" smtClean="0">
                <a:latin typeface="Times New Roman" pitchFamily="18" charset="0"/>
                <a:cs typeface="Times New Roman" pitchFamily="18" charset="0"/>
              </a:rPr>
              <a:t> A </a:t>
            </a:r>
            <a:r>
              <a:rPr lang="en-US" sz="2800" b="1" dirty="0" err="1" smtClean="0">
                <a:latin typeface="Times New Roman" pitchFamily="18" charset="0"/>
                <a:cs typeface="Times New Roman" pitchFamily="18" charset="0"/>
              </a:rPr>
              <a:t>Odinga</a:t>
            </a:r>
            <a:r>
              <a:rPr lang="en-US" sz="2800" b="1" dirty="0" smtClean="0">
                <a:latin typeface="Times New Roman" pitchFamily="18" charset="0"/>
                <a:cs typeface="Times New Roman" pitchFamily="18" charset="0"/>
              </a:rPr>
              <a:t>, an eminent engineer and Prime Minister of Kenya is </a:t>
            </a:r>
            <a:r>
              <a:rPr lang="en-US" sz="2800" b="1" dirty="0" err="1" smtClean="0">
                <a:latin typeface="Times New Roman" pitchFamily="18" charset="0"/>
                <a:cs typeface="Times New Roman" pitchFamily="18" charset="0"/>
              </a:rPr>
              <a:t>AfriAET</a:t>
            </a:r>
            <a:r>
              <a:rPr lang="en-US" sz="2800" b="1" dirty="0" smtClean="0">
                <a:latin typeface="Times New Roman" pitchFamily="18" charset="0"/>
                <a:cs typeface="Times New Roman" pitchFamily="18" charset="0"/>
              </a:rPr>
              <a:t> Patron. </a:t>
            </a:r>
          </a:p>
          <a:p>
            <a:endParaRPr lang="en-US" sz="2800" b="1" dirty="0" smtClean="0">
              <a:latin typeface="Times New Roman" pitchFamily="18" charset="0"/>
              <a:cs typeface="Times New Roman" pitchFamily="18" charset="0"/>
            </a:endParaRPr>
          </a:p>
          <a:p>
            <a:r>
              <a:rPr lang="en-US" sz="2800" b="1" dirty="0" smtClean="0">
                <a:solidFill>
                  <a:srgbClr val="FF0000"/>
                </a:solidFill>
                <a:latin typeface="Times New Roman" pitchFamily="18" charset="0"/>
                <a:cs typeface="Times New Roman" pitchFamily="18" charset="0"/>
              </a:rPr>
              <a:t>The </a:t>
            </a:r>
            <a:r>
              <a:rPr lang="en-US" sz="2800" b="1" dirty="0" err="1" smtClean="0">
                <a:solidFill>
                  <a:srgbClr val="FF0000"/>
                </a:solidFill>
                <a:latin typeface="Times New Roman" pitchFamily="18" charset="0"/>
                <a:cs typeface="Times New Roman" pitchFamily="18" charset="0"/>
              </a:rPr>
              <a:t>Protem</a:t>
            </a:r>
            <a:r>
              <a:rPr lang="en-US" sz="2800" b="1" dirty="0" smtClean="0">
                <a:solidFill>
                  <a:srgbClr val="FF0000"/>
                </a:solidFill>
                <a:latin typeface="Times New Roman" pitchFamily="18" charset="0"/>
                <a:cs typeface="Times New Roman" pitchFamily="18" charset="0"/>
              </a:rPr>
              <a:t> Committee is working hard to get nominations of Founding Fellows to launch </a:t>
            </a:r>
            <a:r>
              <a:rPr lang="en-US" sz="2800" b="1" dirty="0" err="1" smtClean="0">
                <a:solidFill>
                  <a:srgbClr val="FF0000"/>
                </a:solidFill>
                <a:latin typeface="Times New Roman" pitchFamily="18" charset="0"/>
                <a:cs typeface="Times New Roman" pitchFamily="18" charset="0"/>
              </a:rPr>
              <a:t>AfriAET</a:t>
            </a:r>
            <a:r>
              <a:rPr lang="en-US" sz="2800" b="1" dirty="0" smtClean="0">
                <a:solidFill>
                  <a:srgbClr val="FF0000"/>
                </a:solidFill>
                <a:latin typeface="Times New Roman" pitchFamily="18" charset="0"/>
                <a:cs typeface="Times New Roman" pitchFamily="18" charset="0"/>
              </a:rPr>
              <a:t> in Nairobi, November this year.</a:t>
            </a:r>
          </a:p>
          <a:p>
            <a:endParaRPr lang="en-US" sz="2800" b="1" dirty="0" smtClean="0">
              <a:solidFill>
                <a:srgbClr val="FF0000"/>
              </a:solidFill>
              <a:latin typeface="Times New Roman" pitchFamily="18" charset="0"/>
              <a:cs typeface="Times New Roman" pitchFamily="18" charset="0"/>
            </a:endParaRPr>
          </a:p>
          <a:p>
            <a:endParaRPr lang="en-US" sz="2800" b="1" dirty="0" smtClean="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328</TotalTime>
  <Words>1065</Words>
  <Application>Microsoft Office PowerPoint</Application>
  <PresentationFormat>On-screen Show (4:3)</PresentationFormat>
  <Paragraphs>94</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Dato Lee Yee Cheong</dc:creator>
  <cp:lastModifiedBy>Dato Lee Yee Cheong</cp:lastModifiedBy>
  <cp:revision>29</cp:revision>
  <dcterms:created xsi:type="dcterms:W3CDTF">2012-03-24T10:48:34Z</dcterms:created>
  <dcterms:modified xsi:type="dcterms:W3CDTF">2012-04-02T00:34:16Z</dcterms:modified>
</cp:coreProperties>
</file>