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8"/>
  </p:notesMasterIdLst>
  <p:handoutMasterIdLst>
    <p:handoutMasterId r:id="rId39"/>
  </p:handoutMasterIdLst>
  <p:sldIdLst>
    <p:sldId id="415" r:id="rId3"/>
    <p:sldId id="294" r:id="rId4"/>
    <p:sldId id="367" r:id="rId5"/>
    <p:sldId id="315" r:id="rId6"/>
    <p:sldId id="412" r:id="rId7"/>
    <p:sldId id="396" r:id="rId8"/>
    <p:sldId id="402" r:id="rId9"/>
    <p:sldId id="379" r:id="rId10"/>
    <p:sldId id="316" r:id="rId11"/>
    <p:sldId id="392" r:id="rId12"/>
    <p:sldId id="403" r:id="rId13"/>
    <p:sldId id="372" r:id="rId14"/>
    <p:sldId id="393" r:id="rId15"/>
    <p:sldId id="373" r:id="rId16"/>
    <p:sldId id="300" r:id="rId17"/>
    <p:sldId id="387" r:id="rId18"/>
    <p:sldId id="394" r:id="rId19"/>
    <p:sldId id="382" r:id="rId20"/>
    <p:sldId id="388" r:id="rId21"/>
    <p:sldId id="361" r:id="rId22"/>
    <p:sldId id="390" r:id="rId23"/>
    <p:sldId id="378" r:id="rId24"/>
    <p:sldId id="411" r:id="rId25"/>
    <p:sldId id="407" r:id="rId26"/>
    <p:sldId id="414" r:id="rId27"/>
    <p:sldId id="416" r:id="rId28"/>
    <p:sldId id="356" r:id="rId29"/>
    <p:sldId id="375" r:id="rId30"/>
    <p:sldId id="364" r:id="rId31"/>
    <p:sldId id="400" r:id="rId32"/>
    <p:sldId id="397" r:id="rId33"/>
    <p:sldId id="371" r:id="rId34"/>
    <p:sldId id="368" r:id="rId35"/>
    <p:sldId id="362" r:id="rId36"/>
    <p:sldId id="366" r:id="rId37"/>
  </p:sldIdLst>
  <p:sldSz cx="9144000" cy="6858000" type="screen4x3"/>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hane Kreiner" initials="TK" lastIdx="10" clrIdx="0"/>
  <p:cmAuthor id="1" name="ST" initia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BEFF"/>
    <a:srgbClr val="E1E1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07" autoAdjust="0"/>
    <p:restoredTop sz="92686" autoAdjust="0"/>
  </p:normalViewPr>
  <p:slideViewPr>
    <p:cSldViewPr showGuides="1">
      <p:cViewPr>
        <p:scale>
          <a:sx n="116" d="100"/>
          <a:sy n="116" d="100"/>
        </p:scale>
        <p:origin x="-512" y="-80"/>
      </p:cViewPr>
      <p:guideLst>
        <p:guide orient="horz" pos="2160"/>
        <p:guide pos="2880"/>
      </p:guideLst>
    </p:cSldViewPr>
  </p:slideViewPr>
  <p:outlineViewPr>
    <p:cViewPr>
      <p:scale>
        <a:sx n="33" d="100"/>
        <a:sy n="33" d="100"/>
      </p:scale>
      <p:origin x="0" y="7560"/>
    </p:cViewPr>
  </p:outlin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slide" Target="slides/slide35.xml"/><Relationship Id="rId38" Type="http://schemas.openxmlformats.org/officeDocument/2006/relationships/notesMaster" Target="notesMasters/notesMaster1.xml"/><Relationship Id="rId39" Type="http://schemas.openxmlformats.org/officeDocument/2006/relationships/handoutMaster" Target="handoutMasters/handoutMaster1.xml"/><Relationship Id="rId40" Type="http://schemas.openxmlformats.org/officeDocument/2006/relationships/printerSettings" Target="printerSettings/printerSettings1.bin"/><Relationship Id="rId41" Type="http://schemas.openxmlformats.org/officeDocument/2006/relationships/commentAuthors" Target="commentAuthors.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a:p>
        </p:txBody>
      </p:sp>
      <p:sp>
        <p:nvSpPr>
          <p:cNvPr id="3" name="Date Placeholder 2"/>
          <p:cNvSpPr>
            <a:spLocks noGrp="1"/>
          </p:cNvSpPr>
          <p:nvPr>
            <p:ph type="dt" sz="quarter" idx="1"/>
          </p:nvPr>
        </p:nvSpPr>
        <p:spPr>
          <a:xfrm>
            <a:off x="3976333" y="0"/>
            <a:ext cx="3041968" cy="465296"/>
          </a:xfrm>
          <a:prstGeom prst="rect">
            <a:avLst/>
          </a:prstGeom>
        </p:spPr>
        <p:txBody>
          <a:bodyPr vert="horz" lIns="93287" tIns="46644" rIns="93287" bIns="46644" rtlCol="0"/>
          <a:lstStyle>
            <a:lvl1pPr algn="r">
              <a:defRPr sz="1200"/>
            </a:lvl1pPr>
          </a:lstStyle>
          <a:p>
            <a:fld id="{B31BC7A7-5067-4295-8072-72E78BCA86D2}" type="datetimeFigureOut">
              <a:rPr lang="en-US" smtClean="0"/>
              <a:pPr/>
              <a:t>4/2/12</a:t>
            </a:fld>
            <a:endParaRPr lang="en-US"/>
          </a:p>
        </p:txBody>
      </p:sp>
      <p:sp>
        <p:nvSpPr>
          <p:cNvPr id="4" name="Footer Placeholder 3"/>
          <p:cNvSpPr>
            <a:spLocks noGrp="1"/>
          </p:cNvSpPr>
          <p:nvPr>
            <p:ph type="ftr" sz="quarter" idx="2"/>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a:p>
        </p:txBody>
      </p:sp>
      <p:sp>
        <p:nvSpPr>
          <p:cNvPr id="5" name="Slide Number Placeholder 4"/>
          <p:cNvSpPr>
            <a:spLocks noGrp="1"/>
          </p:cNvSpPr>
          <p:nvPr>
            <p:ph type="sldNum" sz="quarter" idx="3"/>
          </p:nvPr>
        </p:nvSpPr>
        <p:spPr>
          <a:xfrm>
            <a:off x="3976333" y="8839014"/>
            <a:ext cx="3041968" cy="465296"/>
          </a:xfrm>
          <a:prstGeom prst="rect">
            <a:avLst/>
          </a:prstGeom>
        </p:spPr>
        <p:txBody>
          <a:bodyPr vert="horz" lIns="93287" tIns="46644" rIns="93287" bIns="46644" rtlCol="0" anchor="b"/>
          <a:lstStyle>
            <a:lvl1pPr algn="r">
              <a:defRPr sz="1200"/>
            </a:lvl1pPr>
          </a:lstStyle>
          <a:p>
            <a:fld id="{4E814F48-61CA-413B-B9FB-2506B4793DCC}" type="slidenum">
              <a:rPr lang="en-US" smtClean="0"/>
              <a:pPr/>
              <a:t>‹#›</a:t>
            </a:fld>
            <a:endParaRPr lang="en-US"/>
          </a:p>
        </p:txBody>
      </p:sp>
    </p:spTree>
    <p:extLst>
      <p:ext uri="{BB962C8B-B14F-4D97-AF65-F5344CB8AC3E}">
        <p14:creationId xmlns:p14="http://schemas.microsoft.com/office/powerpoint/2010/main" val="20407293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a:p>
        </p:txBody>
      </p:sp>
      <p:sp>
        <p:nvSpPr>
          <p:cNvPr id="3" name="Date Placeholder 2"/>
          <p:cNvSpPr>
            <a:spLocks noGrp="1"/>
          </p:cNvSpPr>
          <p:nvPr>
            <p:ph type="dt" idx="1"/>
          </p:nvPr>
        </p:nvSpPr>
        <p:spPr>
          <a:xfrm>
            <a:off x="3976333" y="0"/>
            <a:ext cx="3041968" cy="465296"/>
          </a:xfrm>
          <a:prstGeom prst="rect">
            <a:avLst/>
          </a:prstGeom>
        </p:spPr>
        <p:txBody>
          <a:bodyPr vert="horz" lIns="93287" tIns="46644" rIns="93287" bIns="46644" rtlCol="0"/>
          <a:lstStyle>
            <a:lvl1pPr algn="r">
              <a:defRPr sz="1200"/>
            </a:lvl1pPr>
          </a:lstStyle>
          <a:p>
            <a:fld id="{1A576EC2-1F25-8C41-A7B6-212694083E59}" type="datetimeFigureOut">
              <a:rPr lang="en-US" smtClean="0"/>
              <a:pPr/>
              <a:t>4/2/12</a:t>
            </a:fld>
            <a:endParaRPr lang="en-US"/>
          </a:p>
        </p:txBody>
      </p:sp>
      <p:sp>
        <p:nvSpPr>
          <p:cNvPr id="4" name="Slide Image Placeholder 3"/>
          <p:cNvSpPr>
            <a:spLocks noGrp="1" noRot="1" noChangeAspect="1"/>
          </p:cNvSpPr>
          <p:nvPr>
            <p:ph type="sldImg" idx="2"/>
          </p:nvPr>
        </p:nvSpPr>
        <p:spPr>
          <a:xfrm>
            <a:off x="1184275" y="698500"/>
            <a:ext cx="4651375" cy="3489325"/>
          </a:xfrm>
          <a:prstGeom prst="rect">
            <a:avLst/>
          </a:prstGeom>
          <a:noFill/>
          <a:ln w="12700">
            <a:solidFill>
              <a:prstClr val="black"/>
            </a:solidFill>
          </a:ln>
        </p:spPr>
        <p:txBody>
          <a:bodyPr vert="horz" lIns="93287" tIns="46644" rIns="93287" bIns="46644" rtlCol="0" anchor="ctr"/>
          <a:lstStyle/>
          <a:p>
            <a:endParaRPr lang="en-US"/>
          </a:p>
        </p:txBody>
      </p:sp>
      <p:sp>
        <p:nvSpPr>
          <p:cNvPr id="5" name="Notes Placeholder 4"/>
          <p:cNvSpPr>
            <a:spLocks noGrp="1"/>
          </p:cNvSpPr>
          <p:nvPr>
            <p:ph type="body" sz="quarter" idx="3"/>
          </p:nvPr>
        </p:nvSpPr>
        <p:spPr>
          <a:xfrm>
            <a:off x="701993" y="4420315"/>
            <a:ext cx="5615940" cy="4187666"/>
          </a:xfrm>
          <a:prstGeom prst="rect">
            <a:avLst/>
          </a:prstGeom>
        </p:spPr>
        <p:txBody>
          <a:bodyPr vert="horz" lIns="93287" tIns="46644" rIns="93287" bIns="4664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3287" tIns="46644" rIns="93287" bIns="46644" rtlCol="0" anchor="b"/>
          <a:lstStyle>
            <a:lvl1pPr algn="r">
              <a:defRPr sz="1200"/>
            </a:lvl1pPr>
          </a:lstStyle>
          <a:p>
            <a:fld id="{9441E150-2761-F640-A876-A34EDAD17715}" type="slidenum">
              <a:rPr lang="en-US" smtClean="0"/>
              <a:pPr/>
              <a:t>‹#›</a:t>
            </a:fld>
            <a:endParaRPr lang="en-US"/>
          </a:p>
        </p:txBody>
      </p:sp>
    </p:spTree>
    <p:extLst>
      <p:ext uri="{BB962C8B-B14F-4D97-AF65-F5344CB8AC3E}">
        <p14:creationId xmlns:p14="http://schemas.microsoft.com/office/powerpoint/2010/main" val="289089718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 Id="rId3" Type="http://schemas.openxmlformats.org/officeDocument/2006/relationships/hyperlink" Target="http://energymap-scu.org/"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2E884561-5650-6941-9BBE-79B62A307C9A}" type="slidenum">
              <a:rPr lang="en-US"/>
              <a:pPr/>
              <a:t>2</a:t>
            </a:fld>
            <a:endParaRPr lang="en-US"/>
          </a:p>
        </p:txBody>
      </p:sp>
      <p:sp>
        <p:nvSpPr>
          <p:cNvPr id="31747" name="Rectangle 7"/>
          <p:cNvSpPr txBox="1">
            <a:spLocks noGrp="1" noChangeArrowheads="1"/>
          </p:cNvSpPr>
          <p:nvPr/>
        </p:nvSpPr>
        <p:spPr bwMode="auto">
          <a:xfrm>
            <a:off x="3977957" y="8840629"/>
            <a:ext cx="3041968" cy="465296"/>
          </a:xfrm>
          <a:prstGeom prst="rect">
            <a:avLst/>
          </a:prstGeom>
          <a:noFill/>
          <a:ln w="9525">
            <a:noFill/>
            <a:miter lim="800000"/>
            <a:headEnd/>
            <a:tailEnd/>
          </a:ln>
        </p:spPr>
        <p:txBody>
          <a:bodyPr lIns="93287" tIns="46644" rIns="93287" bIns="46644" anchor="b">
            <a:prstTxWarp prst="textNoShape">
              <a:avLst/>
            </a:prstTxWarp>
          </a:bodyPr>
          <a:lstStyle/>
          <a:p>
            <a:pPr algn="r"/>
            <a:fld id="{4BAEB4A1-E400-8C4E-9931-0A1D1C38C946}" type="slidenum">
              <a:rPr lang="en-US" sz="1200"/>
              <a:pPr algn="r"/>
              <a:t>2</a:t>
            </a:fld>
            <a:endParaRPr lang="en-US" sz="1200"/>
          </a:p>
        </p:txBody>
      </p:sp>
      <p:sp>
        <p:nvSpPr>
          <p:cNvPr id="31748" name="Rectangle 2"/>
          <p:cNvSpPr>
            <a:spLocks noGrp="1" noRot="1" noChangeAspect="1" noChangeArrowheads="1" noTextEdit="1"/>
          </p:cNvSpPr>
          <p:nvPr>
            <p:ph type="sldImg"/>
          </p:nvPr>
        </p:nvSpPr>
        <p:spPr>
          <a:ln/>
        </p:spPr>
      </p:sp>
      <p:sp>
        <p:nvSpPr>
          <p:cNvPr id="3174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Signature program is the Global Social Benefit Incubator </a:t>
            </a:r>
          </a:p>
          <a:p>
            <a:endParaRPr lang="en-US" dirty="0" smtClean="0"/>
          </a:p>
        </p:txBody>
      </p:sp>
      <p:sp>
        <p:nvSpPr>
          <p:cNvPr id="4" name="Slide Number Placeholder 3"/>
          <p:cNvSpPr>
            <a:spLocks noGrp="1"/>
          </p:cNvSpPr>
          <p:nvPr>
            <p:ph type="sldNum" sz="quarter" idx="10"/>
          </p:nvPr>
        </p:nvSpPr>
        <p:spPr/>
        <p:txBody>
          <a:bodyPr/>
          <a:lstStyle/>
          <a:p>
            <a:fld id="{9441E150-2761-F640-A876-A34EDAD17715}"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B06EDF82-1F18-A54E-B338-3E01B2A05813}" type="slidenum">
              <a:rPr lang="en-US"/>
              <a:pPr/>
              <a:t>4</a:t>
            </a:fld>
            <a:endParaRPr lang="en-US"/>
          </a:p>
        </p:txBody>
      </p:sp>
      <p:sp>
        <p:nvSpPr>
          <p:cNvPr id="33795" name="Rectangle 7"/>
          <p:cNvSpPr txBox="1">
            <a:spLocks noGrp="1" noChangeArrowheads="1"/>
          </p:cNvSpPr>
          <p:nvPr/>
        </p:nvSpPr>
        <p:spPr bwMode="auto">
          <a:xfrm>
            <a:off x="3977957" y="8840629"/>
            <a:ext cx="3041968" cy="465296"/>
          </a:xfrm>
          <a:prstGeom prst="rect">
            <a:avLst/>
          </a:prstGeom>
          <a:noFill/>
          <a:ln w="9525">
            <a:noFill/>
            <a:miter lim="800000"/>
            <a:headEnd/>
            <a:tailEnd/>
          </a:ln>
        </p:spPr>
        <p:txBody>
          <a:bodyPr lIns="93287" tIns="46644" rIns="93287" bIns="46644" anchor="b">
            <a:prstTxWarp prst="textNoShape">
              <a:avLst/>
            </a:prstTxWarp>
          </a:bodyPr>
          <a:lstStyle/>
          <a:p>
            <a:pPr algn="r"/>
            <a:fld id="{6CA14837-12AC-C443-866A-09E5B9DE7758}" type="slidenum">
              <a:rPr lang="en-US" sz="1200">
                <a:ea typeface="ＭＳ Ｐゴシック" charset="-128"/>
                <a:cs typeface="ＭＳ Ｐゴシック" charset="-128"/>
              </a:rPr>
              <a:pPr algn="r"/>
              <a:t>4</a:t>
            </a:fld>
            <a:endParaRPr lang="en-US" sz="1200">
              <a:ea typeface="ＭＳ Ｐゴシック" charset="-128"/>
              <a:cs typeface="ＭＳ Ｐゴシック" charset="-128"/>
            </a:endParaRPr>
          </a:p>
        </p:txBody>
      </p:sp>
      <p:sp>
        <p:nvSpPr>
          <p:cNvPr id="33796" name="Rectangle 2"/>
          <p:cNvSpPr>
            <a:spLocks noGrp="1" noRot="1" noChangeAspect="1" noChangeArrowheads="1" noTextEdit="1"/>
          </p:cNvSpPr>
          <p:nvPr>
            <p:ph type="sldImg"/>
          </p:nvPr>
        </p:nvSpPr>
        <p:spPr>
          <a:ln/>
        </p:spPr>
      </p:sp>
      <p:sp>
        <p:nvSpPr>
          <p:cNvPr id="33797" name="Rectangle 3"/>
          <p:cNvSpPr>
            <a:spLocks noGrp="1" noChangeArrowheads="1"/>
          </p:cNvSpPr>
          <p:nvPr>
            <p:ph type="body" idx="1"/>
          </p:nvPr>
        </p:nvSpPr>
        <p:spPr>
          <a:noFill/>
          <a:ln/>
        </p:spPr>
        <p:txBody>
          <a:bodyPr/>
          <a:lstStyle/>
          <a:p>
            <a:pPr eaLnBrk="1" hangingPunct="1"/>
            <a:r>
              <a:rPr lang="en-US" dirty="0" smtClean="0"/>
              <a:t>Center aims to help through 3 programs</a:t>
            </a:r>
          </a:p>
          <a:p>
            <a:pPr eaLnBrk="1" hangingPunct="1">
              <a:buFontTx/>
              <a:buChar char="-"/>
            </a:pPr>
            <a:r>
              <a:rPr lang="en-US" dirty="0" smtClean="0"/>
              <a:t>GSBI signature program: sustainable, scalable businesses that serve as nuclei for economic growth, including accelerating access to capital </a:t>
            </a:r>
          </a:p>
          <a:p>
            <a:pPr eaLnBrk="1" hangingPunct="1">
              <a:buFontTx/>
              <a:buChar char="-"/>
            </a:pPr>
            <a:r>
              <a:rPr lang="en-US" dirty="0" smtClean="0"/>
              <a:t> Frugal innovation lab. Appropriate—rugged, affordable, simple—for the “base of pyramid” communities which are emerging markets</a:t>
            </a:r>
          </a:p>
          <a:p>
            <a:pPr eaLnBrk="1" hangingPunct="1">
              <a:buFontTx/>
              <a:buChar char="-"/>
            </a:pPr>
            <a:r>
              <a:rPr lang="en-US" dirty="0" smtClean="0"/>
              <a:t> Social capital or impact investing to accelerate</a:t>
            </a:r>
            <a:r>
              <a:rPr lang="en-US" baseline="0" dirty="0" smtClean="0"/>
              <a:t> ventures scaling</a:t>
            </a:r>
          </a:p>
          <a:p>
            <a:pPr eaLnBrk="1" hangingPunct="1">
              <a:buFontTx/>
              <a:buChar char="-"/>
            </a:pPr>
            <a:endParaRPr lang="en-US" baseline="0" dirty="0" smtClean="0"/>
          </a:p>
          <a:p>
            <a:pPr eaLnBrk="1" hangingPunct="1">
              <a:buFontTx/>
              <a:buChar char="-"/>
            </a:pPr>
            <a:r>
              <a:rPr lang="en-US" baseline="0" dirty="0" smtClean="0"/>
              <a:t> Student and faculty engagement in all of these social benefit programs</a:t>
            </a:r>
          </a:p>
          <a:p>
            <a:pPr eaLnBrk="1" hangingPunct="1">
              <a:buFontTx/>
              <a:buChar char="-"/>
            </a:pP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p:cNvSpPr>
          <p:nvPr>
            <p:ph type="sldImg"/>
          </p:nvPr>
        </p:nvSpPr>
        <p:spPr>
          <a:ln/>
        </p:spPr>
      </p:sp>
      <p:sp>
        <p:nvSpPr>
          <p:cNvPr id="35843" name="Notes Placeholder 2"/>
          <p:cNvSpPr>
            <a:spLocks noGrp="1"/>
          </p:cNvSpPr>
          <p:nvPr>
            <p:ph type="body" idx="1"/>
          </p:nvPr>
        </p:nvSpPr>
        <p:spPr>
          <a:noFill/>
          <a:ln/>
        </p:spPr>
        <p:txBody>
          <a:bodyPr/>
          <a:lstStyle/>
          <a:p>
            <a:r>
              <a:rPr lang="en-US" smtClean="0"/>
              <a:t>I’ll use the term “social entrepreneur” a lot, borrowed this definition from Skoll Foundation</a:t>
            </a:r>
          </a:p>
          <a:p>
            <a:r>
              <a:rPr lang="en-US" smtClean="0"/>
              <a:t>Opportunity to attend SWF at the end of March</a:t>
            </a:r>
          </a:p>
          <a:p>
            <a:r>
              <a:rPr lang="en-US" smtClean="0"/>
              <a:t>Largest gathering</a:t>
            </a:r>
          </a:p>
          <a:p>
            <a:r>
              <a:rPr lang="en-US" smtClean="0"/>
              <a:t>Deep leadership: helping rescue sex slaves in the Philippines, changing the caste system in India, bringing basic health care to people in Haiti</a:t>
            </a:r>
          </a:p>
          <a:p>
            <a:r>
              <a:rPr lang="en-US" smtClean="0"/>
              <a:t>Desmond Tutu addresses the audience, this way: all the problems in the world, Social entrepreneurs make one proud of being human</a:t>
            </a:r>
          </a:p>
          <a:p>
            <a:endParaRPr lang="en-US" smtClean="0"/>
          </a:p>
          <a:p>
            <a:endParaRPr lang="en-US" smtClean="0"/>
          </a:p>
        </p:txBody>
      </p:sp>
      <p:sp>
        <p:nvSpPr>
          <p:cNvPr id="35844" name="Slide Number Placeholder 3"/>
          <p:cNvSpPr>
            <a:spLocks noGrp="1"/>
          </p:cNvSpPr>
          <p:nvPr>
            <p:ph type="sldNum" sz="quarter" idx="5"/>
          </p:nvPr>
        </p:nvSpPr>
        <p:spPr>
          <a:noFill/>
        </p:spPr>
        <p:txBody>
          <a:bodyPr/>
          <a:lstStyle/>
          <a:p>
            <a:fld id="{4D661CFC-00B4-8443-A1A5-187CC4B00B3D}" type="slidenum">
              <a:rPr lang="en-US" smtClean="0"/>
              <a:pPr/>
              <a:t>8</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A483E26F-E419-C743-85B1-5D2D963BCD71}" type="slidenum">
              <a:rPr lang="en-US"/>
              <a:pPr/>
              <a:t>9</a:t>
            </a:fld>
            <a:endParaRPr lang="en-US"/>
          </a:p>
        </p:txBody>
      </p:sp>
      <p:sp>
        <p:nvSpPr>
          <p:cNvPr id="37891" name="Rectangle 7"/>
          <p:cNvSpPr txBox="1">
            <a:spLocks noGrp="1" noChangeArrowheads="1"/>
          </p:cNvSpPr>
          <p:nvPr/>
        </p:nvSpPr>
        <p:spPr bwMode="auto">
          <a:xfrm>
            <a:off x="3977957" y="8840629"/>
            <a:ext cx="3041968" cy="465296"/>
          </a:xfrm>
          <a:prstGeom prst="rect">
            <a:avLst/>
          </a:prstGeom>
          <a:noFill/>
          <a:ln w="9525">
            <a:noFill/>
            <a:miter lim="800000"/>
            <a:headEnd/>
            <a:tailEnd/>
          </a:ln>
        </p:spPr>
        <p:txBody>
          <a:bodyPr lIns="93287" tIns="46644" rIns="93287" bIns="46644" anchor="b">
            <a:prstTxWarp prst="textNoShape">
              <a:avLst/>
            </a:prstTxWarp>
          </a:bodyPr>
          <a:lstStyle/>
          <a:p>
            <a:pPr algn="r"/>
            <a:fld id="{9BA87EE8-AEB2-AD4B-94C8-FF4699D14B0F}" type="slidenum">
              <a:rPr lang="en-US" sz="1200"/>
              <a:pPr algn="r"/>
              <a:t>9</a:t>
            </a:fld>
            <a:endParaRPr lang="en-US" sz="1200"/>
          </a:p>
        </p:txBody>
      </p:sp>
      <p:sp>
        <p:nvSpPr>
          <p:cNvPr id="37892" name="Rectangle 2"/>
          <p:cNvSpPr>
            <a:spLocks noGrp="1" noRot="1" noChangeAspect="1" noChangeArrowheads="1" noTextEdit="1"/>
          </p:cNvSpPr>
          <p:nvPr>
            <p:ph type="sldImg"/>
          </p:nvPr>
        </p:nvSpPr>
        <p:spPr>
          <a:ln/>
        </p:spPr>
      </p:sp>
      <p:sp>
        <p:nvSpPr>
          <p:cNvPr id="37893" name="Rectangle 3"/>
          <p:cNvSpPr>
            <a:spLocks noGrp="1" noChangeArrowheads="1"/>
          </p:cNvSpPr>
          <p:nvPr>
            <p:ph type="body" idx="1"/>
          </p:nvPr>
        </p:nvSpPr>
        <p:spPr>
          <a:noFill/>
          <a:ln/>
        </p:spPr>
        <p:txBody>
          <a:bodyPr/>
          <a:lstStyle/>
          <a:p>
            <a:pPr eaLnBrk="1" hangingPunct="1"/>
            <a:r>
              <a:rPr lang="en-US" smtClean="0"/>
              <a:t>The GSBI is now in its 9</a:t>
            </a:r>
            <a:r>
              <a:rPr lang="en-US" baseline="30000" smtClean="0"/>
              <a:t>th</a:t>
            </a:r>
            <a:r>
              <a:rPr lang="en-US" smtClean="0"/>
              <a:t> year and metrics are compelling by any standards.</a:t>
            </a:r>
          </a:p>
          <a:p>
            <a:pPr eaLnBrk="1" hangingPunct="1"/>
            <a:r>
              <a:rPr lang="en-US" smtClean="0"/>
              <a:t>Make most VCs proud.</a:t>
            </a:r>
          </a:p>
          <a:p>
            <a:pPr eaLnBrk="1" hangingPunct="1"/>
            <a:endParaRPr lang="en-US" smtClean="0"/>
          </a:p>
          <a:p>
            <a:pPr eaLnBrk="1" hangingPunct="1"/>
            <a:r>
              <a:rPr lang="en-US" smtClean="0"/>
              <a:t>Social entrepreneurs not always non-profits. Earned income models more sustainable and scalable than contributed revenue. </a:t>
            </a:r>
          </a:p>
          <a:p>
            <a:pPr eaLnBrk="1" hangingPunct="1"/>
            <a:endParaRPr lang="en-US" smtClean="0"/>
          </a:p>
          <a:p>
            <a:pPr eaLnBrk="1" hangingPunct="1"/>
            <a:r>
              <a:rPr lang="en-US" smtClean="0"/>
              <a:t>A few examples.</a:t>
            </a:r>
          </a:p>
          <a:p>
            <a:pPr eaLnBrk="1" hangingPunct="1"/>
            <a:endParaRPr lang="en-US" smtClean="0"/>
          </a:p>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Summary--standard metrics that we can aggregate, and that collectively measure our impact based on the growth and impact of the </a:t>
            </a:r>
            <a:r>
              <a:rPr lang="en-US" dirty="0" err="1"/>
              <a:t>SEs</a:t>
            </a:r>
            <a:r>
              <a:rPr lang="en-US" dirty="0"/>
              <a:t> we serve. </a:t>
            </a:r>
          </a:p>
          <a:p>
            <a:endParaRPr lang="en-US" dirty="0"/>
          </a:p>
          <a:p>
            <a:r>
              <a:rPr lang="en-US" dirty="0"/>
              <a:t>Sector specific -- this is for benchmarking technologies and business models, with the caveat that differing contextual factors often totally distort these comparisons.   give a few examples from clean energy such as installation cost/lumen or </a:t>
            </a:r>
            <a:r>
              <a:rPr lang="en-US" dirty="0" err="1"/>
              <a:t>kw</a:t>
            </a:r>
            <a:r>
              <a:rPr lang="en-US" dirty="0"/>
              <a:t>, lumen/$, $/</a:t>
            </a:r>
            <a:r>
              <a:rPr lang="en-US" dirty="0" err="1"/>
              <a:t>kwh</a:t>
            </a:r>
            <a:r>
              <a:rPr lang="en-US" dirty="0"/>
              <a:t>, etc.</a:t>
            </a:r>
          </a:p>
          <a:p>
            <a:endParaRPr lang="en-US" dirty="0"/>
          </a:p>
          <a:p>
            <a:r>
              <a:rPr lang="en-US" dirty="0"/>
              <a:t>Anecdotes -- Many people are more interested in stories than statistics</a:t>
            </a:r>
          </a:p>
        </p:txBody>
      </p:sp>
      <p:sp>
        <p:nvSpPr>
          <p:cNvPr id="4" name="Slide Number Placeholder 3"/>
          <p:cNvSpPr>
            <a:spLocks noGrp="1"/>
          </p:cNvSpPr>
          <p:nvPr>
            <p:ph type="sldNum" sz="quarter" idx="10"/>
          </p:nvPr>
        </p:nvSpPr>
        <p:spPr/>
        <p:txBody>
          <a:bodyPr/>
          <a:lstStyle/>
          <a:p>
            <a:fld id="{9441E150-2761-F640-A876-A34EDAD17715}" type="slidenum">
              <a:rPr lang="en-US" smtClean="0"/>
              <a:pPr/>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Vertical</a:t>
            </a:r>
            <a:r>
              <a:rPr lang="en-US" baseline="0" dirty="0" smtClean="0"/>
              <a:t> sector focus – deep enough knowledge to learn in at least three dimensions – </a:t>
            </a:r>
          </a:p>
          <a:p>
            <a:endParaRPr lang="en-US" baseline="0" dirty="0" smtClean="0"/>
          </a:p>
          <a:p>
            <a:r>
              <a:rPr lang="en-US" baseline="0" dirty="0" smtClean="0"/>
              <a:t>Focus rest of my comments today on off-grid, sustainable energy for </a:t>
            </a:r>
            <a:r>
              <a:rPr lang="en-US" baseline="0" dirty="0" err="1" smtClean="0"/>
              <a:t>BoP</a:t>
            </a:r>
            <a:r>
              <a:rPr lang="en-US" baseline="0" dirty="0" smtClean="0"/>
              <a:t> markets</a:t>
            </a:r>
          </a:p>
          <a:p>
            <a:endParaRPr lang="en-US" dirty="0"/>
          </a:p>
        </p:txBody>
      </p:sp>
      <p:sp>
        <p:nvSpPr>
          <p:cNvPr id="4" name="Slide Number Placeholder 3"/>
          <p:cNvSpPr>
            <a:spLocks noGrp="1"/>
          </p:cNvSpPr>
          <p:nvPr>
            <p:ph type="sldNum" sz="quarter" idx="10"/>
          </p:nvPr>
        </p:nvSpPr>
        <p:spPr/>
        <p:txBody>
          <a:bodyPr/>
          <a:lstStyle/>
          <a:p>
            <a:fld id="{9441E150-2761-F640-A876-A34EDAD17715}" type="slidenum">
              <a:rPr lang="en-US" smtClean="0"/>
              <a:pPr/>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World</a:t>
            </a:r>
            <a:r>
              <a:rPr lang="en-US" baseline="0" dirty="0" smtClean="0"/>
              <a:t> Resources Institute</a:t>
            </a:r>
          </a:p>
          <a:p>
            <a:r>
              <a:rPr lang="en-US" baseline="0" dirty="0" smtClean="0"/>
              <a:t>Percent of population living in rural areas</a:t>
            </a:r>
          </a:p>
          <a:p>
            <a:r>
              <a:rPr lang="en-US" baseline="0" dirty="0" smtClean="0"/>
              <a:t>% of household expenditure dedicated to energy  10-15%</a:t>
            </a:r>
          </a:p>
          <a:p>
            <a:endParaRPr lang="en-US" dirty="0"/>
          </a:p>
        </p:txBody>
      </p:sp>
      <p:sp>
        <p:nvSpPr>
          <p:cNvPr id="4" name="Slide Number Placeholder 3"/>
          <p:cNvSpPr>
            <a:spLocks noGrp="1"/>
          </p:cNvSpPr>
          <p:nvPr>
            <p:ph type="sldNum" sz="quarter" idx="10"/>
          </p:nvPr>
        </p:nvSpPr>
        <p:spPr/>
        <p:txBody>
          <a:bodyPr/>
          <a:lstStyle/>
          <a:p>
            <a:fld id="{9441E150-2761-F640-A876-A34EDAD17715}" type="slidenum">
              <a:rPr lang="en-US" smtClean="0"/>
              <a:pPr/>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International</a:t>
            </a:r>
            <a:r>
              <a:rPr lang="en-US" baseline="0" dirty="0" smtClean="0"/>
              <a:t> Energy Agency – 1.5 B off the grid in 2008</a:t>
            </a:r>
          </a:p>
          <a:p>
            <a:r>
              <a:rPr lang="en-US" baseline="0" dirty="0" smtClean="0"/>
              <a:t>Decline to 1.3 B by 2030, but the number in Africa will actually increase</a:t>
            </a:r>
          </a:p>
          <a:p>
            <a:r>
              <a:rPr lang="en-US" dirty="0" smtClean="0"/>
              <a:t>Grid expansion</a:t>
            </a:r>
            <a:r>
              <a:rPr lang="en-US" baseline="0" dirty="0" smtClean="0"/>
              <a:t> is not keeping pace with population growth</a:t>
            </a:r>
          </a:p>
          <a:p>
            <a:r>
              <a:rPr lang="en-US" dirty="0" smtClean="0"/>
              <a:t>Off-grid, sustainable energy as a solution</a:t>
            </a:r>
            <a:r>
              <a:rPr lang="en-US" baseline="0" dirty="0" smtClean="0"/>
              <a:t> for the poor</a:t>
            </a:r>
          </a:p>
          <a:p>
            <a:endParaRPr lang="en-US" dirty="0"/>
          </a:p>
        </p:txBody>
      </p:sp>
      <p:sp>
        <p:nvSpPr>
          <p:cNvPr id="4" name="Slide Number Placeholder 3"/>
          <p:cNvSpPr>
            <a:spLocks noGrp="1"/>
          </p:cNvSpPr>
          <p:nvPr>
            <p:ph type="sldNum" sz="quarter" idx="10"/>
          </p:nvPr>
        </p:nvSpPr>
        <p:spPr/>
        <p:txBody>
          <a:bodyPr/>
          <a:lstStyle/>
          <a:p>
            <a:fld id="{9441E150-2761-F640-A876-A34EDAD17715}" type="slidenum">
              <a:rPr lang="en-US" smtClean="0"/>
              <a:pPr/>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35567A33-B201-464F-A774-86492A83F90C}" type="slidenum">
              <a:rPr lang="en-US"/>
              <a:pPr/>
              <a:t>15</a:t>
            </a:fld>
            <a:endParaRPr 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r>
              <a:rPr lang="en-US" dirty="0">
                <a:cs typeface="MS PGothic" pitchFamily="34" charset="-128"/>
              </a:rPr>
              <a:t>Around the world, social entrepreneurs are pioneering methods to bring affordable renewable energy to these underserved customers. </a:t>
            </a:r>
            <a:r>
              <a:rPr lang="en-US" i="1" dirty="0">
                <a:cs typeface="MS PGothic" pitchFamily="34" charset="-128"/>
              </a:rPr>
              <a:t>While they currently serve only a fraction of the existing market, the technologies and business models they are developing have the potential, if successfully scaled and replicated, to serve almost everyone.</a:t>
            </a:r>
          </a:p>
          <a:p>
            <a:r>
              <a:rPr lang="en-US" dirty="0">
                <a:cs typeface="MS PGothic" pitchFamily="34" charset="-128"/>
              </a:rPr>
              <a:t>This site is designed to help you better understand energy delivery for customers underserved by traditional markets, and the technologies and business models being used to help empower the bottom billions.</a:t>
            </a:r>
          </a:p>
          <a:p>
            <a:r>
              <a:rPr lang="en-US" dirty="0">
                <a:cs typeface="MS PGothic" pitchFamily="34" charset="-128"/>
              </a:rPr>
              <a:t>Best practices in technology and business model innovation</a:t>
            </a:r>
          </a:p>
          <a:p>
            <a:pPr algn="ctr">
              <a:buFont typeface="Webdings" charset="2"/>
              <a:buNone/>
            </a:pPr>
            <a:r>
              <a:rPr lang="en-US" dirty="0">
                <a:solidFill>
                  <a:srgbClr val="A73C0F"/>
                </a:solidFill>
                <a:cs typeface="MS PGothic" pitchFamily="34" charset="-128"/>
                <a:hlinkClick r:id="rId3"/>
              </a:rPr>
              <a:t>http://energymap-scu.org</a:t>
            </a:r>
            <a:endParaRPr lang="en-US" dirty="0">
              <a:solidFill>
                <a:srgbClr val="A73C0F"/>
              </a:solidFill>
              <a:cs typeface="MS PGothic"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Very complicated value chain but it works – sink carbon</a:t>
            </a:r>
          </a:p>
          <a:p>
            <a:pPr>
              <a:spcBef>
                <a:spcPct val="0"/>
              </a:spcBef>
            </a:pPr>
            <a:endParaRPr lang="en-US" dirty="0" smtClean="0"/>
          </a:p>
          <a:p>
            <a:pPr marL="0" marR="0" indent="0" algn="l" defTabSz="457200" rtl="0" eaLnBrk="1" fontAlgn="auto" latinLnBrk="0" hangingPunct="1">
              <a:lnSpc>
                <a:spcPct val="100000"/>
              </a:lnSpc>
              <a:spcBef>
                <a:spcPct val="0"/>
              </a:spcBef>
              <a:spcAft>
                <a:spcPts val="0"/>
              </a:spcAft>
              <a:buClrTx/>
              <a:buSzTx/>
              <a:buFontTx/>
              <a:buNone/>
              <a:tabLst/>
              <a:defRPr/>
            </a:pPr>
            <a:r>
              <a:rPr lang="en-US" dirty="0" smtClean="0"/>
              <a:t>HPS has employed and trained more than 300 local people in rural India for running and managing power plants and saved a total $1.25M in cash for all households HPS serves.  By 2014, HPS plans to serve ~ 6,500 villages, save 750,000 tons of CO</a:t>
            </a:r>
            <a:r>
              <a:rPr lang="en-US" baseline="-25000" dirty="0" smtClean="0"/>
              <a:t>2</a:t>
            </a:r>
            <a:r>
              <a:rPr lang="en-US" dirty="0" smtClean="0"/>
              <a:t>, create 7,000 local jobs and save $50M in cash for over 5 million people by replacing kerosene and diesel with its proprietary renewable energy technology.   HPS installs decentralized generation and distribution systems at the cheapest capital cost in the world. At ~$1/W of generation, distribution and installation cost, HPS plants are cheaper than the mega-size Thermal Power Plants.  HPS targets setting up of a new paradigm in social entrepreneurship where it pays the community in cash twice the amount it receives from them. Through its mother organization and CSR arm, </a:t>
            </a:r>
            <a:r>
              <a:rPr lang="en-US" dirty="0" err="1" smtClean="0"/>
              <a:t>Samta</a:t>
            </a:r>
            <a:r>
              <a:rPr lang="en-US" dirty="0" smtClean="0"/>
              <a:t> </a:t>
            </a:r>
            <a:r>
              <a:rPr lang="en-US" dirty="0" err="1" smtClean="0"/>
              <a:t>Samriddhi</a:t>
            </a:r>
            <a:r>
              <a:rPr lang="en-US" dirty="0" smtClean="0"/>
              <a:t> Foundation, HPS supports and bears the cost of education of over 250 kids.</a:t>
            </a:r>
          </a:p>
          <a:p>
            <a:pPr>
              <a:spcBef>
                <a:spcPct val="0"/>
              </a:spcBef>
            </a:pPr>
            <a:endParaRPr lang="en-US" dirty="0" smtClean="0"/>
          </a:p>
          <a:p>
            <a:pPr>
              <a:spcBef>
                <a:spcPct val="0"/>
              </a:spcBef>
            </a:pPr>
            <a:endParaRPr lang="en-US" dirty="0"/>
          </a:p>
        </p:txBody>
      </p:sp>
      <p:sp>
        <p:nvSpPr>
          <p:cNvPr id="4100" name="Slide Number Placeholder 3"/>
          <p:cNvSpPr>
            <a:spLocks noGrp="1"/>
          </p:cNvSpPr>
          <p:nvPr>
            <p:ph type="sldNum" sz="quarter" idx="5"/>
          </p:nvPr>
        </p:nvSpPr>
        <p:spPr bwMode="auto">
          <a:ln>
            <a:miter lim="800000"/>
            <a:headEnd/>
            <a:tailEnd/>
          </a:ln>
        </p:spPr>
        <p:txBody>
          <a:bodyPr/>
          <a:lstStyle/>
          <a:p>
            <a:fld id="{1D9B6E6E-3D75-F14A-A50E-85E853A0FB3A}" type="slidenum">
              <a:rPr lang="en-US">
                <a:solidFill>
                  <a:prstClr val="black"/>
                </a:solidFill>
                <a:latin typeface="Calibri"/>
              </a:rPr>
              <a:pPr/>
              <a:t>17</a:t>
            </a:fld>
            <a:endParaRPr lang="en-US">
              <a:solidFill>
                <a:prstClr val="black"/>
              </a:solidFill>
              <a:latin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A9FC1324-659B-774D-98CC-82365052C0E0}" type="slidenum">
              <a:rPr lang="en-US"/>
              <a:pPr/>
              <a:t>18</a:t>
            </a:fld>
            <a:endParaRPr lang="en-US"/>
          </a:p>
        </p:txBody>
      </p:sp>
      <p:sp>
        <p:nvSpPr>
          <p:cNvPr id="41987" name="Rectangle 7"/>
          <p:cNvSpPr txBox="1">
            <a:spLocks noGrp="1" noChangeArrowheads="1"/>
          </p:cNvSpPr>
          <p:nvPr/>
        </p:nvSpPr>
        <p:spPr bwMode="auto">
          <a:xfrm>
            <a:off x="3977957" y="8840629"/>
            <a:ext cx="3041968" cy="465296"/>
          </a:xfrm>
          <a:prstGeom prst="rect">
            <a:avLst/>
          </a:prstGeom>
          <a:noFill/>
          <a:ln w="9525">
            <a:noFill/>
            <a:miter lim="800000"/>
            <a:headEnd/>
            <a:tailEnd/>
          </a:ln>
        </p:spPr>
        <p:txBody>
          <a:bodyPr lIns="93287" tIns="46644" rIns="93287" bIns="46644" anchor="b">
            <a:prstTxWarp prst="textNoShape">
              <a:avLst/>
            </a:prstTxWarp>
          </a:bodyPr>
          <a:lstStyle/>
          <a:p>
            <a:pPr algn="r"/>
            <a:fld id="{6EA60BDD-77BF-CA4C-B5AB-5AE614AD1313}" type="slidenum">
              <a:rPr lang="en-US" sz="1200"/>
              <a:pPr algn="r"/>
              <a:t>18</a:t>
            </a:fld>
            <a:endParaRPr lang="en-US" sz="1200"/>
          </a:p>
        </p:txBody>
      </p:sp>
      <p:sp>
        <p:nvSpPr>
          <p:cNvPr id="41988" name="Rectangle 2"/>
          <p:cNvSpPr>
            <a:spLocks noGrp="1" noRot="1" noChangeAspect="1" noChangeArrowheads="1" noTextEdit="1"/>
          </p:cNvSpPr>
          <p:nvPr>
            <p:ph type="sldImg"/>
          </p:nvPr>
        </p:nvSpPr>
        <p:spPr>
          <a:ln/>
        </p:spPr>
      </p:sp>
      <p:sp>
        <p:nvSpPr>
          <p:cNvPr id="41989" name="Rectangle 3"/>
          <p:cNvSpPr>
            <a:spLocks noGrp="1" noChangeArrowheads="1"/>
          </p:cNvSpPr>
          <p:nvPr>
            <p:ph type="body" idx="1"/>
          </p:nvPr>
        </p:nvSpPr>
        <p:spPr>
          <a:noFill/>
          <a:ln/>
        </p:spPr>
        <p:txBody>
          <a:bodyPr/>
          <a:lstStyle/>
          <a:p>
            <a:pPr eaLnBrk="1" hangingPunct="1"/>
            <a:r>
              <a:rPr lang="en-US" dirty="0" smtClean="0"/>
              <a:t>$0.10-$3.00</a:t>
            </a:r>
            <a:r>
              <a:rPr lang="en-US" baseline="0" dirty="0" smtClean="0"/>
              <a:t> per cell phone charge plus traveling all day</a:t>
            </a:r>
          </a:p>
          <a:p>
            <a:pPr eaLnBrk="1" hangingPunct="1"/>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1.5B people live off the electricity grid</a:t>
            </a:r>
          </a:p>
          <a:p>
            <a:r>
              <a:rPr lang="en-US" dirty="0" smtClean="0"/>
              <a:t>$1 Trillion market</a:t>
            </a:r>
          </a:p>
          <a:p>
            <a:endParaRPr lang="en-US" dirty="0"/>
          </a:p>
        </p:txBody>
      </p:sp>
      <p:sp>
        <p:nvSpPr>
          <p:cNvPr id="4" name="Slide Number Placeholder 3"/>
          <p:cNvSpPr>
            <a:spLocks noGrp="1"/>
          </p:cNvSpPr>
          <p:nvPr>
            <p:ph type="sldNum" sz="quarter" idx="10"/>
          </p:nvPr>
        </p:nvSpPr>
        <p:spPr/>
        <p:txBody>
          <a:bodyPr/>
          <a:lstStyle/>
          <a:p>
            <a:fld id="{9441E150-2761-F640-A876-A34EDAD17715}" type="slidenum">
              <a:rPr lang="en-US" smtClean="0"/>
              <a:pPr/>
              <a:t>20</a:t>
            </a:fld>
            <a:endParaRPr lang="en-US"/>
          </a:p>
        </p:txBody>
      </p:sp>
    </p:spTree>
    <p:extLst>
      <p:ext uri="{BB962C8B-B14F-4D97-AF65-F5344CB8AC3E}">
        <p14:creationId xmlns:p14="http://schemas.microsoft.com/office/powerpoint/2010/main" val="8749972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Import tariffs</a:t>
            </a:r>
            <a:r>
              <a:rPr lang="en-US" baseline="0" dirty="0" smtClean="0"/>
              <a:t> 20-50% make products unaffordable</a:t>
            </a:r>
          </a:p>
          <a:p>
            <a:r>
              <a:rPr lang="en-US" baseline="0" dirty="0" smtClean="0"/>
              <a:t>36% tariff on </a:t>
            </a:r>
            <a:r>
              <a:rPr lang="en-US" baseline="0" dirty="0" err="1" smtClean="0"/>
              <a:t>LEDs</a:t>
            </a:r>
            <a:r>
              <a:rPr lang="en-US" baseline="0" dirty="0" smtClean="0"/>
              <a:t> in Namibia</a:t>
            </a:r>
          </a:p>
          <a:p>
            <a:endParaRPr lang="en-US" baseline="0" dirty="0" smtClean="0"/>
          </a:p>
          <a:p>
            <a:r>
              <a:rPr lang="en-US" baseline="0" dirty="0" smtClean="0"/>
              <a:t>Massive kerosene subsidies </a:t>
            </a:r>
          </a:p>
          <a:p>
            <a:endParaRPr lang="en-US" baseline="0" dirty="0" smtClean="0"/>
          </a:p>
          <a:p>
            <a:r>
              <a:rPr lang="en-US" baseline="0" dirty="0" err="1" smtClean="0"/>
              <a:t>REFITs</a:t>
            </a:r>
            <a:r>
              <a:rPr lang="en-US" baseline="0" dirty="0" smtClean="0"/>
              <a:t> – favor grid expansion </a:t>
            </a:r>
            <a:r>
              <a:rPr lang="en-US" baseline="0" dirty="0" err="1" smtClean="0"/>
              <a:t>v</a:t>
            </a:r>
            <a:r>
              <a:rPr lang="en-US" baseline="0" dirty="0" smtClean="0"/>
              <a:t>. off-grid solutions – Uganda: solar a Priority 2 (not priority 1) because of need to connect to the grid</a:t>
            </a:r>
          </a:p>
          <a:p>
            <a:endParaRPr lang="en-US" baseline="0" dirty="0" smtClean="0"/>
          </a:p>
          <a:p>
            <a:r>
              <a:rPr lang="en-US" baseline="0" dirty="0" smtClean="0"/>
              <a:t>Off-grid solutions are the least costly solution </a:t>
            </a:r>
          </a:p>
          <a:p>
            <a:endParaRPr lang="en-US" baseline="0" dirty="0" smtClean="0"/>
          </a:p>
          <a:p>
            <a:r>
              <a:rPr lang="en-US" baseline="0" dirty="0" smtClean="0"/>
              <a:t>Carbon market access for social enterprises</a:t>
            </a:r>
          </a:p>
          <a:p>
            <a:endParaRPr lang="en-US" baseline="0" dirty="0" smtClean="0"/>
          </a:p>
          <a:p>
            <a:r>
              <a:rPr lang="en-US" baseline="0" dirty="0" smtClean="0"/>
              <a:t>Need policies that encourage disruptive, sustainable innovation</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9441E150-2761-F640-A876-A34EDAD17715}" type="slidenum">
              <a:rPr lang="en-US" smtClean="0"/>
              <a:pPr/>
              <a:t>22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Barriers</a:t>
            </a:r>
            <a:r>
              <a:rPr lang="en-US" baseline="0" dirty="0" smtClean="0"/>
              <a:t> to broader adoption of technology innovations – business model</a:t>
            </a:r>
          </a:p>
          <a:p>
            <a:endParaRPr lang="en-US" dirty="0"/>
          </a:p>
        </p:txBody>
      </p:sp>
      <p:sp>
        <p:nvSpPr>
          <p:cNvPr id="4" name="Slide Number Placeholder 3"/>
          <p:cNvSpPr>
            <a:spLocks noGrp="1"/>
          </p:cNvSpPr>
          <p:nvPr>
            <p:ph type="sldNum" sz="quarter" idx="10"/>
          </p:nvPr>
        </p:nvSpPr>
        <p:spPr/>
        <p:txBody>
          <a:bodyPr/>
          <a:lstStyle/>
          <a:p>
            <a:fld id="{9441E150-2761-F640-A876-A34EDAD17715}" type="slidenum">
              <a:rPr lang="en-US" smtClean="0"/>
              <a:pPr/>
              <a:t>28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30000"/>
              </a:lnSpc>
            </a:pPr>
            <a:r>
              <a:rPr lang="en-US" dirty="0" smtClean="0"/>
              <a:t>When we dug into the issue we found… headwinds</a:t>
            </a:r>
          </a:p>
          <a:p>
            <a:pPr>
              <a:lnSpc>
                <a:spcPct val="130000"/>
              </a:lnSpc>
            </a:pPr>
            <a:endParaRPr lang="en-US" dirty="0" smtClean="0"/>
          </a:p>
          <a:p>
            <a:pPr>
              <a:lnSpc>
                <a:spcPct val="130000"/>
              </a:lnSpc>
            </a:pPr>
            <a:r>
              <a:rPr lang="en-US" dirty="0" smtClean="0"/>
              <a:t>+ Local legal, monetary, and trade improvements are hindering</a:t>
            </a:r>
            <a:r>
              <a:rPr lang="en-US" baseline="0" dirty="0" smtClean="0"/>
              <a:t> success…</a:t>
            </a:r>
          </a:p>
          <a:p>
            <a:pPr>
              <a:lnSpc>
                <a:spcPct val="130000"/>
              </a:lnSpc>
            </a:pPr>
            <a:r>
              <a:rPr lang="en-US" baseline="0" dirty="0" smtClean="0"/>
              <a:t>+ Effective government is the solution here…</a:t>
            </a:r>
            <a:endParaRPr lang="en-US" dirty="0"/>
          </a:p>
        </p:txBody>
      </p:sp>
      <p:sp>
        <p:nvSpPr>
          <p:cNvPr id="4" name="Slide Number Placeholder 3"/>
          <p:cNvSpPr>
            <a:spLocks noGrp="1"/>
          </p:cNvSpPr>
          <p:nvPr>
            <p:ph type="sldNum" sz="quarter" idx="10"/>
          </p:nvPr>
        </p:nvSpPr>
        <p:spPr/>
        <p:txBody>
          <a:bodyPr/>
          <a:lstStyle/>
          <a:p>
            <a:fld id="{9441E150-2761-F640-A876-A34EDAD17715}" type="slidenum">
              <a:rPr lang="en-US" smtClean="0"/>
              <a:pPr/>
              <a:t>31</a:t>
            </a:fld>
            <a:endParaRPr lang="en-US"/>
          </a:p>
        </p:txBody>
      </p:sp>
    </p:spTree>
    <p:extLst>
      <p:ext uri="{BB962C8B-B14F-4D97-AF65-F5344CB8AC3E}">
        <p14:creationId xmlns:p14="http://schemas.microsoft.com/office/powerpoint/2010/main" val="17907286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E5B6E61B-3807-2F41-B181-0D1532025A7C}" type="slidenum">
              <a:rPr lang="en-US"/>
              <a:pPr/>
              <a:t>32</a:t>
            </a:fld>
            <a:endParaRPr lang="en-US"/>
          </a:p>
        </p:txBody>
      </p:sp>
      <p:sp>
        <p:nvSpPr>
          <p:cNvPr id="25603" name="Rectangle 1026"/>
          <p:cNvSpPr>
            <a:spLocks noGrp="1" noRot="1" noChangeAspect="1" noChangeArrowheads="1" noTextEdit="1"/>
          </p:cNvSpPr>
          <p:nvPr>
            <p:ph type="sldImg"/>
          </p:nvPr>
        </p:nvSpPr>
        <p:spPr>
          <a:ln/>
        </p:spPr>
      </p:sp>
      <p:sp>
        <p:nvSpPr>
          <p:cNvPr id="25604" name="Rectangle 1027"/>
          <p:cNvSpPr>
            <a:spLocks noGrp="1" noChangeArrowheads="1"/>
          </p:cNvSpPr>
          <p:nvPr>
            <p:ph type="body" idx="1"/>
          </p:nvPr>
        </p:nvSpPr>
        <p:spPr>
          <a:noFill/>
          <a:ln/>
        </p:spPr>
        <p:txBody>
          <a:bodyPr/>
          <a:lstStyle/>
          <a:p>
            <a:pPr eaLnBrk="1" hangingPunct="1"/>
            <a:endParaRPr lang="en-US">
              <a:latin typeface="Times New Roman" charset="0"/>
              <a:cs typeface="MS PGothic"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Different</a:t>
            </a:r>
            <a:r>
              <a:rPr lang="en-US" baseline="0" dirty="0" smtClean="0"/>
              <a:t> product lines to help different</a:t>
            </a:r>
            <a:endParaRPr lang="en-US" dirty="0"/>
          </a:p>
        </p:txBody>
      </p:sp>
      <p:sp>
        <p:nvSpPr>
          <p:cNvPr id="4" name="Slide Number Placeholder 3"/>
          <p:cNvSpPr>
            <a:spLocks noGrp="1"/>
          </p:cNvSpPr>
          <p:nvPr>
            <p:ph type="sldNum" sz="quarter" idx="10"/>
          </p:nvPr>
        </p:nvSpPr>
        <p:spPr/>
        <p:txBody>
          <a:bodyPr/>
          <a:lstStyle/>
          <a:p>
            <a:fld id="{9441E150-2761-F640-A876-A34EDAD17715}" type="slidenum">
              <a:rPr lang="en-US" smtClean="0"/>
              <a:pPr/>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296AC642-2F7D-4911-A8F1-86C9CDFD402E}" type="datetimeFigureOut">
              <a:rPr lang="en-US" smtClean="0"/>
              <a:pPr/>
              <a:t>4/2/12</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ACBBDD71-3330-4069-BC25-62E057C628D0}" type="slidenum">
              <a:rPr lang="en-US" smtClean="0"/>
              <a:pPr/>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96AC642-2F7D-4911-A8F1-86C9CDFD402E}" type="datetimeFigureOut">
              <a:rPr lang="en-US" smtClean="0"/>
              <a:pPr/>
              <a:t>4/2/12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BBDD71-3330-4069-BC25-62E057C628D0}"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296AC642-2F7D-4911-A8F1-86C9CDFD402E}" type="datetimeFigureOut">
              <a:rPr lang="en-US" smtClean="0"/>
              <a:pPr/>
              <a:t>4/2/12</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ACBBDD71-3330-4069-BC25-62E057C628D0}" type="slidenum">
              <a:rPr lang="en-US" smtClean="0"/>
              <a:pPr/>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96AC642-2F7D-4911-A8F1-86C9CDFD402E}" type="datetimeFigureOut">
              <a:rPr lang="en-US" smtClean="0"/>
              <a:pPr/>
              <a:t>4/2/12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BBDD71-3330-4069-BC25-62E057C628D0}"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96AC642-2F7D-4911-A8F1-86C9CDFD402E}" type="datetimeFigureOut">
              <a:rPr lang="en-US" smtClean="0"/>
              <a:pPr/>
              <a:t>4/2/12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BBDD71-3330-4069-BC25-62E057C628D0}" type="slidenum">
              <a:rPr lang="en-US" smtClean="0"/>
              <a:pPr/>
              <a:t>‹#›</a:t>
            </a:fld>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96AC642-2F7D-4911-A8F1-86C9CDFD402E}" type="datetimeFigureOut">
              <a:rPr lang="en-US" smtClean="0"/>
              <a:pPr/>
              <a:t>4/2/12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BBDD71-3330-4069-BC25-62E057C628D0}" type="slidenum">
              <a:rPr lang="en-US" smtClean="0"/>
              <a:pPr/>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296AC642-2F7D-4911-A8F1-86C9CDFD402E}" type="datetimeFigureOut">
              <a:rPr lang="en-US" smtClean="0"/>
              <a:pPr/>
              <a:t>4/2/12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BBDD71-3330-4069-BC25-62E057C628D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6AC642-2F7D-4911-A8F1-86C9CDFD402E}" type="datetimeFigureOut">
              <a:rPr lang="en-US" smtClean="0"/>
              <a:pPr/>
              <a:t>4/2/12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ACBBDD71-3330-4069-BC25-62E057C628D0}" type="slidenum">
              <a:rPr lang="en-US" smtClean="0"/>
              <a:pPr/>
              <a:t>‹#›</a:t>
            </a:fld>
            <a:endParaRPr lang="en-U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6AC642-2F7D-4911-A8F1-86C9CDFD402E}" type="datetimeFigureOut">
              <a:rPr lang="en-US" smtClean="0"/>
              <a:pPr/>
              <a:t>4/2/12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BBDD71-3330-4069-BC25-62E057C628D0}" type="slidenum">
              <a:rPr lang="en-US" smtClean="0"/>
              <a:pPr/>
              <a:t>‹#›</a:t>
            </a:fld>
            <a:endParaRPr 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6AC642-2F7D-4911-A8F1-86C9CDFD402E}" type="datetimeFigureOut">
              <a:rPr lang="en-US" smtClean="0"/>
              <a:pPr/>
              <a:t>4/2/12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BBDD71-3330-4069-BC25-62E057C628D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96AC642-2F7D-4911-A8F1-86C9CDFD402E}" type="datetimeFigureOut">
              <a:rPr lang="en-US" smtClean="0"/>
              <a:pPr/>
              <a:t>4/2/12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ACBBDD71-3330-4069-BC25-62E057C628D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FEEE59CB-62CD-3F43-A951-708155D39F69}" type="datetimeFigureOut">
              <a:rPr lang="en-US"/>
              <a:pPr/>
              <a:t>4/2/12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44B55DC-DB0C-0D42-9DE5-984383E6AB72}"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6" descr="husk_logo.jpg"/>
          <p:cNvPicPr>
            <a:picLocks noChangeAspect="1"/>
          </p:cNvPicPr>
          <p:nvPr userDrawn="1"/>
        </p:nvPicPr>
        <p:blipFill>
          <a:blip r:embed="rId2"/>
          <a:srcRect/>
          <a:stretch>
            <a:fillRect/>
          </a:stretch>
        </p:blipFill>
        <p:spPr bwMode="auto">
          <a:xfrm>
            <a:off x="88900" y="6342063"/>
            <a:ext cx="1063625" cy="461962"/>
          </a:xfrm>
          <a:prstGeom prst="rect">
            <a:avLst/>
          </a:prstGeom>
          <a:noFill/>
          <a:ln w="9525">
            <a:noFill/>
            <a:miter lim="800000"/>
            <a:headEnd/>
            <a:tailEnd/>
          </a:ln>
        </p:spPr>
      </p:pic>
      <p:sp>
        <p:nvSpPr>
          <p:cNvPr id="2" name="Title 1"/>
          <p:cNvSpPr>
            <a:spLocks noGrp="1"/>
          </p:cNvSpPr>
          <p:nvPr>
            <p:ph type="title"/>
          </p:nvPr>
        </p:nvSpPr>
        <p:spPr>
          <a:xfrm>
            <a:off x="228600" y="274638"/>
            <a:ext cx="8229600" cy="639762"/>
          </a:xfr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sz="3200">
                <a:solidFill>
                  <a:srgbClr val="006600"/>
                </a:solidFill>
                <a:latin typeface="Garamond" pitchFamily="18" charset="0"/>
              </a:defRPr>
            </a:lvl1pPr>
          </a:lstStyle>
          <a:p>
            <a:pPr lvl="0"/>
            <a:r>
              <a:rPr lang="en-US" noProof="0" dirty="0" smtClean="0"/>
              <a:t>Click to edit Master title style</a:t>
            </a:r>
            <a:endParaRPr lang="en-US" dirty="0" smtClean="0"/>
          </a:p>
        </p:txBody>
      </p:sp>
      <p:sp>
        <p:nvSpPr>
          <p:cNvPr id="3" name="Content Placeholder 2"/>
          <p:cNvSpPr>
            <a:spLocks noGrp="1"/>
          </p:cNvSpPr>
          <p:nvPr>
            <p:ph idx="1"/>
          </p:nvPr>
        </p:nvSpPr>
        <p:spPr/>
        <p:txBody>
          <a:bodyPr/>
          <a:lstStyle>
            <a:lvl1pPr>
              <a:defRPr>
                <a:latin typeface="Arial Narrow" pitchFamily="34" charset="0"/>
              </a:defRPr>
            </a:lvl1pPr>
            <a:lvl2pPr>
              <a:defRPr>
                <a:latin typeface="Arial Narrow" pitchFamily="34" charset="0"/>
              </a:defRPr>
            </a:lvl2pPr>
            <a:lvl3pPr>
              <a:defRPr>
                <a:latin typeface="Arial Narrow" pitchFamily="34" charset="0"/>
              </a:defRPr>
            </a:lvl3pPr>
            <a:lvl4pPr>
              <a:defRPr>
                <a:latin typeface="Arial Narrow" pitchFamily="34" charset="0"/>
              </a:defRPr>
            </a:lvl4pPr>
            <a:lvl5pPr>
              <a:defRPr>
                <a:latin typeface="Arial Narrow"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fld id="{67E0E5BF-D7D0-434D-9EEA-5210661A5F26}" type="datetimeFigureOut">
              <a:rPr lang="en-US"/>
              <a:pPr/>
              <a:t>4/2/12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C90E79C9-2F7E-7046-8160-BBF660D00F64}"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60566682-925C-BA49-86D2-6F93D60AFA6D}" type="datetimeFigureOut">
              <a:rPr lang="en-US"/>
              <a:pPr/>
              <a:t>4/2/12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BC15EBE-7A0C-6544-ADF6-CD59B55DA1E5}"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A4070328-857B-E44F-A279-9CC2FBD8131D}" type="datetimeFigureOut">
              <a:rPr lang="en-US"/>
              <a:pPr/>
              <a:t>4/2/12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0964826-7225-134D-AFA1-E639CAC5CF93}"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C9DAB215-A3FB-EB46-A54C-04153018B2B4}" type="datetimeFigureOut">
              <a:rPr lang="en-US"/>
              <a:pPr/>
              <a:t>4/2/12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617C8E86-A726-1A4B-897E-5553CFCE7E42}" type="slidenum">
              <a:rPr lang="en-US"/>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BBB7D132-A4C8-A046-B394-217D69BF6ECF}" type="datetimeFigureOut">
              <a:rPr lang="en-US"/>
              <a:pPr/>
              <a:t>4/2/12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1751214E-C651-CC4B-8F0B-4EC426759194}" type="slidenum">
              <a:rPr lang="en-US"/>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ADC1CD2D-FB22-D34D-A111-67B8B873B495}" type="datetimeFigureOut">
              <a:rPr lang="en-US"/>
              <a:pPr/>
              <a:t>4/2/12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A6A3C4CD-0921-D549-9A05-9057D08A986D}" type="slidenum">
              <a:rPr lang="en-US"/>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7F9EAAE9-09B5-8841-BA17-3CBEE6C88406}" type="datetimeFigureOut">
              <a:rPr lang="en-US"/>
              <a:pPr/>
              <a:t>4/2/12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78D23D5-FDA7-BB43-BDE7-FAD45DC5C174}" type="slidenum">
              <a:rPr lang="en-US"/>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AB9C441B-FF07-8542-A3DD-9DAB6276C7B1}" type="datetimeFigureOut">
              <a:rPr lang="en-US"/>
              <a:pPr/>
              <a:t>4/2/12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AB4A6C63-5E55-4945-9491-4398C0079CE7}" type="slidenum">
              <a:rPr lang="en-US"/>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0F740F31-597A-1E44-B99A-5F6EDCAFEB31}" type="datetimeFigureOut">
              <a:rPr lang="en-US"/>
              <a:pPr/>
              <a:t>4/2/12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0D850B2-C9E6-F744-A133-3CD4E9158734}" type="slidenum">
              <a:rPr lang="en-US"/>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99FA3FC6-A3D6-8945-9CF0-E247A3994793}" type="datetimeFigureOut">
              <a:rPr lang="en-US"/>
              <a:pPr/>
              <a:t>4/2/12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A920FEA-8AA0-4740-91BA-8EFA44D2BDE7}"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296AC642-2F7D-4911-A8F1-86C9CDFD402E}" type="datetimeFigureOut">
              <a:rPr lang="en-US" smtClean="0"/>
              <a:pPr/>
              <a:t>4/2/12</a:t>
            </a:fld>
            <a:endParaRPr lang="en-US"/>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ACBBDD71-3330-4069-BC25-62E057C628D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F9D08510-4594-FD40-9CB6-13C2FC365E1E}" type="datetimeFigureOut">
              <a:rPr lang="en-US"/>
              <a:pPr/>
              <a:t>4/2/12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B79938FD-E66C-B94B-9FBA-47F80F605A0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png"/><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5" Type="http://schemas.openxmlformats.org/officeDocument/2006/relationships/image" Target="../media/image9.jpeg"/><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gif"/><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3.jpeg"/><Relationship Id="rId7" Type="http://schemas.openxmlformats.org/officeDocument/2006/relationships/image" Target="../media/image24.jpeg"/><Relationship Id="rId8" Type="http://schemas.openxmlformats.org/officeDocument/2006/relationships/image" Target="../media/image25.jpeg"/><Relationship Id="rId9" Type="http://schemas.openxmlformats.org/officeDocument/2006/relationships/image" Target="../media/image26.jpeg"/><Relationship Id="rId10" Type="http://schemas.openxmlformats.org/officeDocument/2006/relationships/image" Target="../media/image27.gif"/><Relationship Id="rId11" Type="http://schemas.openxmlformats.org/officeDocument/2006/relationships/image" Target="../media/image28.jpeg"/><Relationship Id="rId1" Type="http://schemas.openxmlformats.org/officeDocument/2006/relationships/slideLayout" Target="../slideLayouts/slideLayout7.xml"/><Relationship Id="rId2" Type="http://schemas.openxmlformats.org/officeDocument/2006/relationships/image" Target="../media/image1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hyperlink" Target="http://energymap-scu.org" TargetMode="External"/><Relationship Id="rId4" Type="http://schemas.openxmlformats.org/officeDocument/2006/relationships/image" Target="../media/image32.jpe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4" Type="http://schemas.openxmlformats.org/officeDocument/2006/relationships/image" Target="../media/image35.png"/><Relationship Id="rId1" Type="http://schemas.openxmlformats.org/officeDocument/2006/relationships/slideLayout" Target="../slideLayouts/slideLayout4.xml"/><Relationship Id="rId2" Type="http://schemas.openxmlformats.org/officeDocument/2006/relationships/image" Target="../media/image3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36.jpeg"/></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4" Type="http://schemas.openxmlformats.org/officeDocument/2006/relationships/image" Target="../media/image38.jpe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eg"/><Relationship Id="rId3"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41.jpeg"/><Relationship Id="rId4" Type="http://schemas.openxmlformats.org/officeDocument/2006/relationships/image" Target="../media/image42.png"/><Relationship Id="rId5" Type="http://schemas.openxmlformats.org/officeDocument/2006/relationships/image" Target="../media/image43.png"/><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eg"/><Relationship Id="rId3" Type="http://schemas.openxmlformats.org/officeDocument/2006/relationships/image" Target="../media/image4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 Id="rId3" Type="http://schemas.openxmlformats.org/officeDocument/2006/relationships/image" Target="../media/image4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jpg"/><Relationship Id="rId3" Type="http://schemas.openxmlformats.org/officeDocument/2006/relationships/image" Target="../media/image51.jpeg"/></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35.png"/><Relationship Id="rId1" Type="http://schemas.openxmlformats.org/officeDocument/2006/relationships/slideLayout" Target="../slideLayouts/slideLayout4.xml"/><Relationship Id="rId2" Type="http://schemas.openxmlformats.org/officeDocument/2006/relationships/image" Target="../media/image5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4.emf"/></Relationships>
</file>

<file path=ppt/slides/_rels/slide31.xml.rels><?xml version="1.0" encoding="UTF-8" standalone="yes"?>
<Relationships xmlns="http://schemas.openxmlformats.org/package/2006/relationships"><Relationship Id="rId3" Type="http://schemas.openxmlformats.org/officeDocument/2006/relationships/image" Target="../media/image55.wmf"/><Relationship Id="rId4" Type="http://schemas.openxmlformats.org/officeDocument/2006/relationships/image" Target="../media/image56.wmf"/><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32.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jpeg"/><Relationship Id="rId5" Type="http://schemas.openxmlformats.org/officeDocument/2006/relationships/image" Target="../media/image59.png"/><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mailto:jkohler@scu.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914400" y="4191000"/>
            <a:ext cx="7688886" cy="707886"/>
          </a:xfrm>
          <a:prstGeom prst="rect">
            <a:avLst/>
          </a:prstGeom>
          <a:noFill/>
        </p:spPr>
        <p:txBody>
          <a:bodyPr wrap="square" rtlCol="0">
            <a:spAutoFit/>
          </a:bodyPr>
          <a:lstStyle/>
          <a:p>
            <a:r>
              <a:rPr lang="en-US" sz="2000" b="1" dirty="0" smtClean="0">
                <a:solidFill>
                  <a:schemeClr val="bg1"/>
                </a:solidFill>
                <a:latin typeface="Tw Cen MT"/>
                <a:cs typeface="Tw Cen MT"/>
              </a:rPr>
              <a:t>CENTER </a:t>
            </a:r>
            <a:r>
              <a:rPr lang="en-US" sz="1600" dirty="0" smtClean="0">
                <a:solidFill>
                  <a:schemeClr val="bg1"/>
                </a:solidFill>
                <a:latin typeface="Tw Cen MT"/>
                <a:cs typeface="Tw Cen MT"/>
              </a:rPr>
              <a:t>FOR</a:t>
            </a:r>
            <a:r>
              <a:rPr lang="en-US" sz="2000" b="1" dirty="0" smtClean="0">
                <a:solidFill>
                  <a:schemeClr val="bg1"/>
                </a:solidFill>
                <a:latin typeface="Tw Cen MT"/>
                <a:cs typeface="Tw Cen MT"/>
              </a:rPr>
              <a:t> SCIENCE, TECHNOLOGY, </a:t>
            </a:r>
            <a:r>
              <a:rPr lang="en-US" sz="1600" dirty="0" smtClean="0">
                <a:solidFill>
                  <a:schemeClr val="bg1"/>
                </a:solidFill>
                <a:latin typeface="Tw Cen MT"/>
                <a:cs typeface="Tw Cen MT"/>
              </a:rPr>
              <a:t>AND</a:t>
            </a:r>
            <a:r>
              <a:rPr lang="en-US" sz="2000" b="1" dirty="0" smtClean="0">
                <a:solidFill>
                  <a:schemeClr val="bg1"/>
                </a:solidFill>
                <a:latin typeface="Tw Cen MT"/>
                <a:cs typeface="Tw Cen MT"/>
              </a:rPr>
              <a:t> SOCIETY</a:t>
            </a:r>
          </a:p>
          <a:p>
            <a:r>
              <a:rPr lang="en-US" sz="2000" b="1" dirty="0" smtClean="0">
                <a:solidFill>
                  <a:schemeClr val="bg1"/>
                </a:solidFill>
                <a:latin typeface="Tw Cen MT"/>
                <a:cs typeface="Tw Cen MT"/>
              </a:rPr>
              <a:t>SANTA CLARA UNIVERSITY</a:t>
            </a:r>
          </a:p>
        </p:txBody>
      </p:sp>
      <p:sp>
        <p:nvSpPr>
          <p:cNvPr id="5" name="TextBox 4"/>
          <p:cNvSpPr txBox="1"/>
          <p:nvPr/>
        </p:nvSpPr>
        <p:spPr>
          <a:xfrm>
            <a:off x="914400" y="4953000"/>
            <a:ext cx="6652931" cy="400110"/>
          </a:xfrm>
          <a:prstGeom prst="rect">
            <a:avLst/>
          </a:prstGeom>
          <a:noFill/>
        </p:spPr>
        <p:txBody>
          <a:bodyPr wrap="square" rtlCol="0">
            <a:spAutoFit/>
          </a:bodyPr>
          <a:lstStyle/>
          <a:p>
            <a:r>
              <a:rPr lang="en-US" sz="2000" dirty="0" smtClean="0">
                <a:solidFill>
                  <a:schemeClr val="bg1"/>
                </a:solidFill>
                <a:latin typeface="Tw Cen MT"/>
                <a:cs typeface="Tw Cen MT"/>
              </a:rPr>
              <a:t>John Kohler, </a:t>
            </a:r>
            <a:r>
              <a:rPr lang="en-US" sz="2000" i="1" dirty="0" smtClean="0">
                <a:solidFill>
                  <a:schemeClr val="bg1"/>
                </a:solidFill>
                <a:latin typeface="Tw Cen MT"/>
                <a:cs typeface="Tw Cen MT"/>
              </a:rPr>
              <a:t>Director of Social Capital Programs</a:t>
            </a:r>
            <a:endParaRPr lang="en-US" sz="1600" i="1" dirty="0" smtClean="0">
              <a:solidFill>
                <a:schemeClr val="bg1"/>
              </a:solidFill>
              <a:latin typeface="Garamond"/>
              <a:cs typeface="Garamond"/>
            </a:endParaRPr>
          </a:p>
        </p:txBody>
      </p:sp>
      <p:sp>
        <p:nvSpPr>
          <p:cNvPr id="8" name="TextBox 7"/>
          <p:cNvSpPr txBox="1"/>
          <p:nvPr/>
        </p:nvSpPr>
        <p:spPr>
          <a:xfrm>
            <a:off x="914400" y="1752600"/>
            <a:ext cx="7818618" cy="2185214"/>
          </a:xfrm>
          <a:prstGeom prst="rect">
            <a:avLst/>
          </a:prstGeom>
          <a:noFill/>
        </p:spPr>
        <p:txBody>
          <a:bodyPr wrap="square" rtlCol="0">
            <a:spAutoFit/>
          </a:bodyPr>
          <a:lstStyle/>
          <a:p>
            <a:r>
              <a:rPr lang="en-US" sz="5400" b="1" spc="-150" dirty="0" smtClean="0">
                <a:solidFill>
                  <a:srgbClr val="B6B797"/>
                </a:solidFill>
                <a:latin typeface="Tw Cen MT"/>
                <a:cs typeface="Tw Cen MT"/>
              </a:rPr>
              <a:t>African Forum on Science, Technology and Innovation</a:t>
            </a:r>
          </a:p>
          <a:p>
            <a:r>
              <a:rPr lang="en-US" sz="2800" dirty="0" smtClean="0">
                <a:solidFill>
                  <a:srgbClr val="B6B797"/>
                </a:solidFill>
                <a:latin typeface="Tw Cen MT"/>
                <a:cs typeface="Tw Cen MT"/>
              </a:rPr>
              <a:t>2 April 2012</a:t>
            </a:r>
          </a:p>
        </p:txBody>
      </p:sp>
    </p:spTree>
    <p:extLst>
      <p:ext uri="{BB962C8B-B14F-4D97-AF65-F5344CB8AC3E}">
        <p14:creationId xmlns:p14="http://schemas.microsoft.com/office/powerpoint/2010/main" val="61941421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mv="urn:schemas-microsoft-com:mac:vml" xmlns="">
      <p:transitio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p:nvPr>
        </p:nvSpPr>
        <p:spPr bwMode="gray"/>
        <p:txBody>
          <a:bodyPr/>
          <a:lstStyle/>
          <a:p>
            <a:pPr eaLnBrk="1" hangingPunct="1"/>
            <a:r>
              <a:rPr lang="en-US" sz="4000" dirty="0" smtClean="0">
                <a:latin typeface="Tw Cen MT" pitchFamily="34" charset="0"/>
              </a:rPr>
              <a:t>Center Strategy</a:t>
            </a:r>
          </a:p>
        </p:txBody>
      </p:sp>
      <p:sp>
        <p:nvSpPr>
          <p:cNvPr id="2" name="Rectangle 1"/>
          <p:cNvSpPr/>
          <p:nvPr/>
        </p:nvSpPr>
        <p:spPr>
          <a:xfrm>
            <a:off x="1447800" y="2414081"/>
            <a:ext cx="6705600" cy="938719"/>
          </a:xfrm>
          <a:prstGeom prst="rect">
            <a:avLst/>
          </a:prstGeom>
        </p:spPr>
        <p:txBody>
          <a:bodyPr wrap="square">
            <a:spAutoFit/>
          </a:bodyPr>
          <a:lstStyle/>
          <a:p>
            <a:pPr>
              <a:lnSpc>
                <a:spcPct val="120000"/>
              </a:lnSpc>
            </a:pPr>
            <a:r>
              <a:rPr lang="en-US" sz="2400" dirty="0" smtClean="0">
                <a:latin typeface="Franklin Gothic Book" pitchFamily="34" charset="0"/>
                <a:cs typeface="Calibri" pitchFamily="34" charset="0"/>
              </a:rPr>
              <a:t>Promote </a:t>
            </a:r>
            <a:r>
              <a:rPr lang="en-US" sz="2400" dirty="0">
                <a:latin typeface="Franklin Gothic Book" pitchFamily="34" charset="0"/>
                <a:cs typeface="Calibri" pitchFamily="34" charset="0"/>
              </a:rPr>
              <a:t>the use of science and technology </a:t>
            </a:r>
          </a:p>
          <a:p>
            <a:pPr>
              <a:lnSpc>
                <a:spcPct val="120000"/>
              </a:lnSpc>
            </a:pPr>
            <a:r>
              <a:rPr lang="en-US" sz="2400" dirty="0">
                <a:latin typeface="Franklin Gothic Book" pitchFamily="34" charset="0"/>
                <a:cs typeface="Calibri" pitchFamily="34" charset="0"/>
              </a:rPr>
              <a:t>to benefit underserved communities worldwide</a:t>
            </a:r>
            <a:r>
              <a:rPr lang="en-US" sz="2400" dirty="0" smtClean="0">
                <a:latin typeface="Franklin Gothic Book" pitchFamily="34" charset="0"/>
                <a:cs typeface="Calibri" pitchFamily="34" charset="0"/>
              </a:rPr>
              <a:t>.</a:t>
            </a:r>
            <a:endParaRPr lang="en-US" sz="2400" dirty="0">
              <a:latin typeface="Franklin Gothic Book" pitchFamily="34" charset="0"/>
              <a:cs typeface="Calibri" pitchFamily="34" charset="0"/>
            </a:endParaRPr>
          </a:p>
        </p:txBody>
      </p:sp>
      <p:sp>
        <p:nvSpPr>
          <p:cNvPr id="7" name="Rectangle 6"/>
          <p:cNvSpPr/>
          <p:nvPr/>
        </p:nvSpPr>
        <p:spPr>
          <a:xfrm>
            <a:off x="609600" y="1752600"/>
            <a:ext cx="2362200" cy="640881"/>
          </a:xfrm>
          <a:prstGeom prst="rect">
            <a:avLst/>
          </a:prstGeom>
        </p:spPr>
        <p:txBody>
          <a:bodyPr wrap="square">
            <a:spAutoFit/>
          </a:bodyPr>
          <a:lstStyle/>
          <a:p>
            <a:pPr>
              <a:lnSpc>
                <a:spcPct val="120000"/>
              </a:lnSpc>
            </a:pPr>
            <a:r>
              <a:rPr lang="en-US" sz="3200" dirty="0" smtClean="0">
                <a:solidFill>
                  <a:schemeClr val="tx2"/>
                </a:solidFill>
                <a:latin typeface="Tw Cen MT" pitchFamily="34" charset="0"/>
              </a:rPr>
              <a:t>MISSION</a:t>
            </a:r>
            <a:endParaRPr lang="en-US" sz="3200" dirty="0">
              <a:solidFill>
                <a:schemeClr val="tx2"/>
              </a:solidFill>
              <a:latin typeface="Tw Cen MT" pitchFamily="34" charset="0"/>
            </a:endParaRPr>
          </a:p>
        </p:txBody>
      </p:sp>
      <p:sp>
        <p:nvSpPr>
          <p:cNvPr id="8" name="Rectangle 7"/>
          <p:cNvSpPr/>
          <p:nvPr/>
        </p:nvSpPr>
        <p:spPr>
          <a:xfrm>
            <a:off x="1447800" y="4000280"/>
            <a:ext cx="7315200" cy="523220"/>
          </a:xfrm>
          <a:prstGeom prst="rect">
            <a:avLst/>
          </a:prstGeom>
        </p:spPr>
        <p:txBody>
          <a:bodyPr wrap="square">
            <a:spAutoFit/>
          </a:bodyPr>
          <a:lstStyle/>
          <a:p>
            <a:pPr>
              <a:lnSpc>
                <a:spcPct val="120000"/>
              </a:lnSpc>
            </a:pPr>
            <a:r>
              <a:rPr lang="en-US" sz="2400" dirty="0" smtClean="0">
                <a:latin typeface="Franklin Gothic Book" pitchFamily="34" charset="0"/>
              </a:rPr>
              <a:t>Positively </a:t>
            </a:r>
            <a:r>
              <a:rPr lang="en-US" sz="2400" dirty="0">
                <a:latin typeface="Franklin Gothic Book" pitchFamily="34" charset="0"/>
              </a:rPr>
              <a:t>impact the lives of 1 billion people by </a:t>
            </a:r>
            <a:r>
              <a:rPr lang="en-US" sz="2400" dirty="0" smtClean="0">
                <a:latin typeface="Franklin Gothic Book" pitchFamily="34" charset="0"/>
              </a:rPr>
              <a:t>2020.</a:t>
            </a:r>
            <a:endParaRPr lang="en-US" sz="2400" dirty="0">
              <a:latin typeface="Franklin Gothic Book" pitchFamily="34" charset="0"/>
            </a:endParaRPr>
          </a:p>
        </p:txBody>
      </p:sp>
      <p:sp>
        <p:nvSpPr>
          <p:cNvPr id="9" name="Rectangle 8"/>
          <p:cNvSpPr/>
          <p:nvPr/>
        </p:nvSpPr>
        <p:spPr>
          <a:xfrm>
            <a:off x="609600" y="3397719"/>
            <a:ext cx="7848600" cy="666849"/>
          </a:xfrm>
          <a:prstGeom prst="rect">
            <a:avLst/>
          </a:prstGeom>
        </p:spPr>
        <p:txBody>
          <a:bodyPr wrap="square">
            <a:spAutoFit/>
          </a:bodyPr>
          <a:lstStyle/>
          <a:p>
            <a:pPr>
              <a:lnSpc>
                <a:spcPct val="120000"/>
              </a:lnSpc>
            </a:pPr>
            <a:r>
              <a:rPr lang="en-US" sz="3200" dirty="0" smtClean="0">
                <a:solidFill>
                  <a:schemeClr val="tx2"/>
                </a:solidFill>
                <a:latin typeface="Tw Cen MT" pitchFamily="34" charset="0"/>
              </a:rPr>
              <a:t>BHAG </a:t>
            </a:r>
            <a:r>
              <a:rPr lang="en-US" sz="2400" i="1" dirty="0" smtClean="0">
                <a:solidFill>
                  <a:srgbClr val="9C1D22"/>
                </a:solidFill>
                <a:latin typeface="Tw Cen MT" pitchFamily="34" charset="0"/>
              </a:rPr>
              <a:t>(BIG, HAIRY, AUDACIOUS GOAL)</a:t>
            </a:r>
            <a:endParaRPr lang="en-US" sz="3200" dirty="0">
              <a:solidFill>
                <a:srgbClr val="9C1D22"/>
              </a:solidFill>
              <a:latin typeface="Tw Cen MT" pitchFamily="34" charset="0"/>
            </a:endParaRPr>
          </a:p>
        </p:txBody>
      </p:sp>
      <p:pic>
        <p:nvPicPr>
          <p:cNvPr id="13" name="Picture 7" descr="students"/>
          <p:cNvPicPr>
            <a:picLocks noChangeAspect="1" noChangeArrowheads="1"/>
          </p:cNvPicPr>
          <p:nvPr/>
        </p:nvPicPr>
        <p:blipFill rotWithShape="1">
          <a:blip r:embed="rId3"/>
          <a:srcRect l="6328" t="4930" r="7174" b="21419"/>
          <a:stretch/>
        </p:blipFill>
        <p:spPr bwMode="auto">
          <a:xfrm>
            <a:off x="3007821" y="4800600"/>
            <a:ext cx="3088179" cy="1744133"/>
          </a:xfrm>
          <a:prstGeom prst="rect">
            <a:avLst/>
          </a:prstGeom>
          <a:ln>
            <a:noFill/>
          </a:ln>
          <a:effectLst/>
        </p:spPr>
      </p:pic>
      <p:pic>
        <p:nvPicPr>
          <p:cNvPr id="14" name="Picture 7" descr="RoshanVikas-1"/>
          <p:cNvPicPr>
            <a:picLocks noChangeAspect="1" noChangeArrowheads="1"/>
          </p:cNvPicPr>
          <p:nvPr/>
        </p:nvPicPr>
        <p:blipFill rotWithShape="1">
          <a:blip r:embed="rId4"/>
          <a:srcRect l="8963" t="9767" b="49536"/>
          <a:stretch/>
        </p:blipFill>
        <p:spPr bwMode="gray">
          <a:xfrm>
            <a:off x="282536" y="4800600"/>
            <a:ext cx="2613064" cy="1744133"/>
          </a:xfrm>
          <a:prstGeom prst="rect">
            <a:avLst/>
          </a:prstGeom>
          <a:ln>
            <a:noFill/>
          </a:ln>
          <a:effectLst/>
        </p:spPr>
      </p:pic>
      <p:pic>
        <p:nvPicPr>
          <p:cNvPr id="15" name="Picture 6"/>
          <p:cNvPicPr>
            <a:picLocks noChangeAspect="1" noChangeArrowheads="1"/>
          </p:cNvPicPr>
          <p:nvPr/>
        </p:nvPicPr>
        <p:blipFill rotWithShape="1">
          <a:blip r:embed="rId5"/>
          <a:srcRect t="1042" b="14673"/>
          <a:stretch/>
        </p:blipFill>
        <p:spPr bwMode="auto">
          <a:xfrm>
            <a:off x="6172200" y="4800600"/>
            <a:ext cx="2670080" cy="1744133"/>
          </a:xfrm>
          <a:prstGeom prst="rect">
            <a:avLst/>
          </a:prstGeom>
          <a:ln>
            <a:noFill/>
          </a:ln>
          <a:effectLst/>
        </p:spPr>
      </p:pic>
      <p:sp>
        <p:nvSpPr>
          <p:cNvPr id="3" name="TextBox 2"/>
          <p:cNvSpPr txBox="1"/>
          <p:nvPr/>
        </p:nvSpPr>
        <p:spPr>
          <a:xfrm>
            <a:off x="-368300" y="5232400"/>
            <a:ext cx="184666" cy="369332"/>
          </a:xfrm>
          <a:prstGeom prst="rect">
            <a:avLst/>
          </a:prstGeom>
          <a:noFill/>
        </p:spPr>
        <p:txBody>
          <a:bodyPr wrap="none" rtlCol="0">
            <a:spAutoFit/>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xmlns:mv="urn:schemas-microsoft-com:mac:vml">
      <p:transition spd="slow">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9" y="1719070"/>
            <a:ext cx="8534401" cy="4910329"/>
          </a:xfrm>
        </p:spPr>
        <p:txBody>
          <a:bodyPr>
            <a:noAutofit/>
          </a:bodyPr>
          <a:lstStyle/>
          <a:p>
            <a:pPr>
              <a:buNone/>
            </a:pPr>
            <a:r>
              <a:rPr lang="en-US" sz="2800" dirty="0" smtClean="0">
                <a:solidFill>
                  <a:srgbClr val="9C1D22"/>
                </a:solidFill>
                <a:latin typeface="Tw Cen MT"/>
                <a:cs typeface="Tw Cen MT"/>
              </a:rPr>
              <a:t>VALUE PROPOSITION</a:t>
            </a:r>
          </a:p>
          <a:p>
            <a:pPr>
              <a:buNone/>
            </a:pPr>
            <a:r>
              <a:rPr lang="en-US" sz="2400" dirty="0" smtClean="0">
                <a:latin typeface="Franklin Gothic Book"/>
                <a:cs typeface="Franklin Gothic Book"/>
              </a:rPr>
              <a:t>	</a:t>
            </a:r>
            <a:r>
              <a:rPr lang="en-US" sz="2400" dirty="0" smtClean="0">
                <a:solidFill>
                  <a:schemeClr val="tx1"/>
                </a:solidFill>
                <a:latin typeface="Franklin Gothic Book"/>
                <a:cs typeface="Franklin Gothic Book"/>
              </a:rPr>
              <a:t>We help socially-minded entrepreneurs build sustainable and scalable organizations that maximize social impact by linking them to Silicon Valley acumen.</a:t>
            </a:r>
          </a:p>
          <a:p>
            <a:pPr>
              <a:buNone/>
            </a:pPr>
            <a:endParaRPr lang="en-US" dirty="0" smtClean="0"/>
          </a:p>
          <a:p>
            <a:pPr>
              <a:buNone/>
            </a:pPr>
            <a:r>
              <a:rPr lang="en-US" sz="2800" dirty="0" smtClean="0">
                <a:solidFill>
                  <a:srgbClr val="9C1D22"/>
                </a:solidFill>
                <a:latin typeface="Tw Cen MT"/>
                <a:cs typeface="Tw Cen MT"/>
              </a:rPr>
              <a:t>TARGET MARKET </a:t>
            </a:r>
          </a:p>
          <a:p>
            <a:pPr>
              <a:buNone/>
            </a:pPr>
            <a:r>
              <a:rPr lang="en-US" dirty="0" smtClean="0"/>
              <a:t>	</a:t>
            </a:r>
            <a:r>
              <a:rPr lang="en-US" sz="2400" dirty="0" smtClean="0">
                <a:solidFill>
                  <a:srgbClr val="000000"/>
                </a:solidFill>
                <a:latin typeface="Franklin Gothic Book"/>
                <a:cs typeface="Franklin Gothic Book"/>
              </a:rPr>
              <a:t>Field-based social entrepreneurs serving base-of-pyramid communities around the world. </a:t>
            </a:r>
          </a:p>
          <a:p>
            <a:pPr>
              <a:buNone/>
            </a:pPr>
            <a:endParaRPr lang="en-US" dirty="0" smtClean="0">
              <a:solidFill>
                <a:srgbClr val="000000"/>
              </a:solidFill>
            </a:endParaRPr>
          </a:p>
          <a:p>
            <a:pPr>
              <a:buNone/>
            </a:pPr>
            <a:r>
              <a:rPr lang="en-US" sz="2800" dirty="0" smtClean="0">
                <a:solidFill>
                  <a:srgbClr val="9C1D22"/>
                </a:solidFill>
                <a:latin typeface="Tw Cen MT"/>
                <a:cs typeface="Tw Cen MT"/>
              </a:rPr>
              <a:t>STRUCTURE</a:t>
            </a:r>
          </a:p>
          <a:p>
            <a:pPr>
              <a:buNone/>
            </a:pPr>
            <a:r>
              <a:rPr lang="en-US" sz="2800" dirty="0">
                <a:solidFill>
                  <a:srgbClr val="9C1D22"/>
                </a:solidFill>
                <a:latin typeface="Tw Cen MT"/>
                <a:cs typeface="Tw Cen MT"/>
              </a:rPr>
              <a:t>	</a:t>
            </a:r>
            <a:r>
              <a:rPr lang="en-US" sz="2400" dirty="0" smtClean="0">
                <a:solidFill>
                  <a:srgbClr val="000000"/>
                </a:solidFill>
                <a:latin typeface="Franklin Gothic Book"/>
                <a:cs typeface="Franklin Gothic Book"/>
              </a:rPr>
              <a:t>Multiple dimensions, aggressive use of technology</a:t>
            </a:r>
          </a:p>
        </p:txBody>
      </p:sp>
      <p:sp>
        <p:nvSpPr>
          <p:cNvPr id="3" name="Title 2"/>
          <p:cNvSpPr>
            <a:spLocks noGrp="1"/>
          </p:cNvSpPr>
          <p:nvPr>
            <p:ph type="title"/>
          </p:nvPr>
        </p:nvSpPr>
        <p:spPr/>
        <p:txBody>
          <a:bodyPr/>
          <a:lstStyle/>
          <a:p>
            <a:r>
              <a:rPr lang="en-US" sz="4000" dirty="0" smtClean="0">
                <a:latin typeface="Tw Cen MT"/>
                <a:cs typeface="Tw Cen MT"/>
              </a:rPr>
              <a:t>CENTER STRATEGY</a:t>
            </a:r>
            <a:endParaRPr lang="en-US" sz="4000" dirty="0">
              <a:latin typeface="Tw Cen MT"/>
              <a:cs typeface="Tw Cen MT"/>
            </a:endParaRP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title"/>
          </p:nvPr>
        </p:nvSpPr>
        <p:spPr/>
        <p:txBody>
          <a:bodyPr/>
          <a:lstStyle/>
          <a:p>
            <a:pPr eaLnBrk="1" hangingPunct="1"/>
            <a:r>
              <a:rPr lang="en-US" sz="4000" dirty="0" smtClean="0">
                <a:latin typeface="Tw Cen MT" pitchFamily="34" charset="0"/>
              </a:rPr>
              <a:t>Social benefit Programs</a:t>
            </a:r>
          </a:p>
        </p:txBody>
      </p:sp>
      <p:sp>
        <p:nvSpPr>
          <p:cNvPr id="32772" name="Rectangle 8"/>
          <p:cNvSpPr>
            <a:spLocks noChangeArrowheads="1"/>
          </p:cNvSpPr>
          <p:nvPr/>
        </p:nvSpPr>
        <p:spPr bwMode="gray">
          <a:xfrm>
            <a:off x="152400" y="1600200"/>
            <a:ext cx="8839200" cy="1295400"/>
          </a:xfrm>
          <a:prstGeom prst="rect">
            <a:avLst/>
          </a:prstGeom>
          <a:solidFill>
            <a:srgbClr val="DDDDDD"/>
          </a:solidFill>
          <a:ln w="19050">
            <a:noFill/>
            <a:miter lim="800000"/>
            <a:headEnd/>
            <a:tailEnd/>
          </a:ln>
        </p:spPr>
        <p:txBody>
          <a:bodyPr lIns="365760" rIns="365760" anchor="ctr">
            <a:prstTxWarp prst="textNoShape">
              <a:avLst/>
            </a:prstTxWarp>
          </a:bodyPr>
          <a:lstStyle/>
          <a:p>
            <a:pPr marL="233363" indent="-233363">
              <a:spcAft>
                <a:spcPct val="20000"/>
              </a:spcAft>
            </a:pPr>
            <a:r>
              <a:rPr lang="en-US" sz="2800" dirty="0" smtClean="0">
                <a:solidFill>
                  <a:schemeClr val="tx2"/>
                </a:solidFill>
                <a:latin typeface="Tw Cen MT" pitchFamily="34" charset="0"/>
                <a:ea typeface="ＭＳ Ｐゴシック" charset="-128"/>
                <a:cs typeface="ＭＳ Ｐゴシック" charset="-128"/>
              </a:rPr>
              <a:t>GOAL</a:t>
            </a:r>
            <a:endParaRPr lang="en-US" sz="2800" dirty="0">
              <a:solidFill>
                <a:schemeClr val="tx2"/>
              </a:solidFill>
              <a:latin typeface="Tw Cen MT" pitchFamily="34" charset="0"/>
              <a:ea typeface="ＭＳ Ｐゴシック" charset="-128"/>
              <a:cs typeface="ＭＳ Ｐゴシック" charset="-128"/>
            </a:endParaRPr>
          </a:p>
          <a:p>
            <a:pPr marL="233363" indent="-233363">
              <a:lnSpc>
                <a:spcPct val="95000"/>
              </a:lnSpc>
              <a:spcAft>
                <a:spcPct val="35000"/>
              </a:spcAft>
              <a:buClr>
                <a:schemeClr val="folHlink"/>
              </a:buClr>
            </a:pPr>
            <a:r>
              <a:rPr lang="en-US" sz="2000" dirty="0">
                <a:latin typeface="Franklin Gothic Book" pitchFamily="34" charset="0"/>
                <a:ea typeface="ＭＳ Ｐゴシック" charset="-128"/>
                <a:cs typeface="ＭＳ Ｐゴシック" charset="-128"/>
              </a:rPr>
              <a:t>Enable social enterprises to scale, creating systemic change for the </a:t>
            </a:r>
            <a:r>
              <a:rPr lang="en-US" sz="2000" dirty="0" smtClean="0">
                <a:latin typeface="Franklin Gothic Book" pitchFamily="34" charset="0"/>
                <a:ea typeface="ＭＳ Ｐゴシック" charset="-128"/>
                <a:cs typeface="ＭＳ Ｐゴシック" charset="-128"/>
              </a:rPr>
              <a:t>poor.</a:t>
            </a:r>
            <a:endParaRPr lang="en-US" sz="2000" dirty="0">
              <a:latin typeface="Franklin Gothic Book" pitchFamily="34" charset="0"/>
              <a:ea typeface="ＭＳ Ｐゴシック" charset="-128"/>
              <a:cs typeface="ＭＳ Ｐゴシック" charset="-128"/>
            </a:endParaRPr>
          </a:p>
        </p:txBody>
      </p:sp>
      <p:sp>
        <p:nvSpPr>
          <p:cNvPr id="32782" name="Text Box 9"/>
          <p:cNvSpPr txBox="1">
            <a:spLocks noChangeArrowheads="1"/>
          </p:cNvSpPr>
          <p:nvPr/>
        </p:nvSpPr>
        <p:spPr bwMode="gray">
          <a:xfrm>
            <a:off x="3281362" y="3123582"/>
            <a:ext cx="2590800" cy="472437"/>
          </a:xfrm>
          <a:prstGeom prst="rect">
            <a:avLst/>
          </a:prstGeom>
          <a:noFill/>
          <a:ln w="19050">
            <a:noFill/>
            <a:miter lim="800000"/>
            <a:headEnd/>
            <a:tailEnd/>
          </a:ln>
        </p:spPr>
        <p:txBody>
          <a:bodyPr anchor="ctr" anchorCtr="1">
            <a:prstTxWarp prst="textNoShape">
              <a:avLst/>
            </a:prstTxWarp>
            <a:spAutoFit/>
          </a:bodyPr>
          <a:lstStyle/>
          <a:p>
            <a:pPr algn="ctr">
              <a:lnSpc>
                <a:spcPct val="95000"/>
              </a:lnSpc>
            </a:pPr>
            <a:r>
              <a:rPr lang="en-US" sz="2600" b="1" dirty="0" smtClean="0">
                <a:solidFill>
                  <a:schemeClr val="tx2"/>
                </a:solidFill>
                <a:latin typeface="Tw Cen MT" pitchFamily="34" charset="0"/>
                <a:ea typeface="ＭＳ Ｐゴシック" charset="-128"/>
                <a:cs typeface="ＭＳ Ｐゴシック" charset="-128"/>
              </a:rPr>
              <a:t>Innovation</a:t>
            </a:r>
            <a:endParaRPr lang="en-US" sz="2600" b="1" dirty="0">
              <a:solidFill>
                <a:schemeClr val="tx2"/>
              </a:solidFill>
              <a:latin typeface="Tw Cen MT" pitchFamily="34" charset="0"/>
              <a:ea typeface="ＭＳ Ｐゴシック" charset="-128"/>
              <a:cs typeface="ＭＳ Ｐゴシック" charset="-128"/>
            </a:endParaRPr>
          </a:p>
        </p:txBody>
      </p:sp>
      <p:sp>
        <p:nvSpPr>
          <p:cNvPr id="32780" name="Text Box 13"/>
          <p:cNvSpPr txBox="1">
            <a:spLocks noChangeArrowheads="1"/>
          </p:cNvSpPr>
          <p:nvPr/>
        </p:nvSpPr>
        <p:spPr bwMode="gray">
          <a:xfrm>
            <a:off x="6024563" y="3123582"/>
            <a:ext cx="2590800" cy="472437"/>
          </a:xfrm>
          <a:prstGeom prst="rect">
            <a:avLst/>
          </a:prstGeom>
          <a:noFill/>
          <a:ln w="19050">
            <a:noFill/>
            <a:miter lim="800000"/>
            <a:headEnd/>
            <a:tailEnd/>
          </a:ln>
        </p:spPr>
        <p:txBody>
          <a:bodyPr anchor="ctr" anchorCtr="1">
            <a:prstTxWarp prst="textNoShape">
              <a:avLst/>
            </a:prstTxWarp>
            <a:spAutoFit/>
          </a:bodyPr>
          <a:lstStyle/>
          <a:p>
            <a:pPr algn="ctr">
              <a:lnSpc>
                <a:spcPct val="95000"/>
              </a:lnSpc>
            </a:pPr>
            <a:r>
              <a:rPr lang="en-US" sz="2600" b="1" dirty="0" smtClean="0">
                <a:solidFill>
                  <a:schemeClr val="tx2"/>
                </a:solidFill>
                <a:latin typeface="Tw Cen MT" pitchFamily="34" charset="0"/>
                <a:ea typeface="ＭＳ Ｐゴシック" charset="-128"/>
                <a:cs typeface="ＭＳ Ｐゴシック" charset="-128"/>
              </a:rPr>
              <a:t>Social Capital</a:t>
            </a:r>
            <a:endParaRPr lang="en-US" sz="2600" b="1" dirty="0">
              <a:solidFill>
                <a:schemeClr val="tx2"/>
              </a:solidFill>
              <a:latin typeface="Tw Cen MT" pitchFamily="34" charset="0"/>
              <a:ea typeface="ＭＳ Ｐゴシック" charset="-128"/>
              <a:cs typeface="ＭＳ Ｐゴシック" charset="-128"/>
            </a:endParaRPr>
          </a:p>
        </p:txBody>
      </p:sp>
      <p:sp>
        <p:nvSpPr>
          <p:cNvPr id="32778" name="Text Box 14"/>
          <p:cNvSpPr txBox="1">
            <a:spLocks noChangeArrowheads="1"/>
          </p:cNvSpPr>
          <p:nvPr/>
        </p:nvSpPr>
        <p:spPr bwMode="gray">
          <a:xfrm>
            <a:off x="527050" y="3123583"/>
            <a:ext cx="2590800" cy="472437"/>
          </a:xfrm>
          <a:prstGeom prst="rect">
            <a:avLst/>
          </a:prstGeom>
          <a:noFill/>
          <a:ln w="19050">
            <a:noFill/>
            <a:miter lim="800000"/>
            <a:headEnd/>
            <a:tailEnd/>
          </a:ln>
        </p:spPr>
        <p:txBody>
          <a:bodyPr anchor="ctr" anchorCtr="1">
            <a:prstTxWarp prst="textNoShape">
              <a:avLst/>
            </a:prstTxWarp>
            <a:spAutoFit/>
          </a:bodyPr>
          <a:lstStyle/>
          <a:p>
            <a:pPr algn="ctr">
              <a:lnSpc>
                <a:spcPct val="95000"/>
              </a:lnSpc>
            </a:pPr>
            <a:r>
              <a:rPr lang="en-US" sz="2600" b="1" dirty="0" smtClean="0">
                <a:solidFill>
                  <a:schemeClr val="tx2"/>
                </a:solidFill>
                <a:latin typeface="Tw Cen MT" pitchFamily="34" charset="0"/>
                <a:ea typeface="ＭＳ Ｐゴシック" charset="-128"/>
                <a:cs typeface="ＭＳ Ｐゴシック" charset="-128"/>
              </a:rPr>
              <a:t>Entrepreneurship</a:t>
            </a:r>
            <a:endParaRPr lang="en-US" sz="2600" b="1" dirty="0">
              <a:solidFill>
                <a:schemeClr val="tx2"/>
              </a:solidFill>
              <a:latin typeface="Tw Cen MT" pitchFamily="34" charset="0"/>
              <a:ea typeface="ＭＳ Ｐゴシック" charset="-128"/>
              <a:cs typeface="ＭＳ Ｐゴシック" charset="-128"/>
            </a:endParaRPr>
          </a:p>
        </p:txBody>
      </p:sp>
      <p:grpSp>
        <p:nvGrpSpPr>
          <p:cNvPr id="18" name="Group 17"/>
          <p:cNvGrpSpPr/>
          <p:nvPr/>
        </p:nvGrpSpPr>
        <p:grpSpPr>
          <a:xfrm>
            <a:off x="533400" y="5943600"/>
            <a:ext cx="8077200" cy="481012"/>
            <a:chOff x="533400" y="6059456"/>
            <a:chExt cx="8077200" cy="481012"/>
          </a:xfrm>
        </p:grpSpPr>
        <p:sp>
          <p:nvSpPr>
            <p:cNvPr id="15" name="Rectangle 7"/>
            <p:cNvSpPr>
              <a:spLocks noChangeArrowheads="1"/>
            </p:cNvSpPr>
            <p:nvPr/>
          </p:nvSpPr>
          <p:spPr bwMode="gray">
            <a:xfrm>
              <a:off x="533400" y="6059456"/>
              <a:ext cx="8077200" cy="481012"/>
            </a:xfrm>
            <a:prstGeom prst="rect">
              <a:avLst/>
            </a:prstGeom>
            <a:solidFill>
              <a:srgbClr val="14393E"/>
            </a:solidFill>
            <a:ln w="19050">
              <a:noFill/>
              <a:miter lim="800000"/>
              <a:headEnd/>
              <a:tailEnd/>
            </a:ln>
          </p:spPr>
          <p:txBody>
            <a:bodyPr anchor="ctr">
              <a:prstTxWarp prst="textNoShape">
                <a:avLst/>
              </a:prstTxWarp>
            </a:bodyPr>
            <a:lstStyle/>
            <a:p>
              <a:pPr algn="ctr">
                <a:spcBef>
                  <a:spcPts val="400"/>
                </a:spcBef>
              </a:pPr>
              <a:r>
                <a:rPr lang="en-US" sz="2000" b="1" dirty="0" smtClean="0">
                  <a:solidFill>
                    <a:schemeClr val="bg1"/>
                  </a:solidFill>
                  <a:latin typeface="Tw Cen MT" pitchFamily="34" charset="0"/>
                  <a:ea typeface="ＭＳ Ｐゴシック" charset="-128"/>
                  <a:cs typeface="Franklin Gothic Book"/>
                </a:rPr>
                <a:t>STUDENT AND FACULTY ENGAGEMENT</a:t>
              </a:r>
              <a:endParaRPr lang="en-US" sz="2000" b="1" dirty="0">
                <a:solidFill>
                  <a:schemeClr val="bg1"/>
                </a:solidFill>
                <a:latin typeface="Tw Cen MT" pitchFamily="34" charset="0"/>
                <a:ea typeface="ＭＳ Ｐゴシック" charset="-128"/>
                <a:cs typeface="Franklin Gothic Book"/>
              </a:endParaRPr>
            </a:p>
          </p:txBody>
        </p:sp>
        <p:sp>
          <p:nvSpPr>
            <p:cNvPr id="16" name="Right Arrow 15"/>
            <p:cNvSpPr/>
            <p:nvPr/>
          </p:nvSpPr>
          <p:spPr>
            <a:xfrm>
              <a:off x="6781800" y="6248400"/>
              <a:ext cx="1524000" cy="152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ight Arrow 16"/>
            <p:cNvSpPr/>
            <p:nvPr/>
          </p:nvSpPr>
          <p:spPr>
            <a:xfrm flipH="1">
              <a:off x="838200" y="6248400"/>
              <a:ext cx="1524000" cy="152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9124" r="1840" b="8391"/>
          <a:stretch/>
        </p:blipFill>
        <p:spPr>
          <a:xfrm>
            <a:off x="3311842" y="3806385"/>
            <a:ext cx="2560320" cy="1756215"/>
          </a:xfrm>
          <a:prstGeom prst="rect">
            <a:avLst/>
          </a:prstGeom>
          <a:ln>
            <a:noFill/>
          </a:ln>
          <a:effectLst>
            <a:outerShdw blurRad="190500" algn="tl" rotWithShape="0">
              <a:srgbClr val="000000">
                <a:alpha val="70000"/>
              </a:srgbClr>
            </a:outerShdw>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400" y="3830627"/>
            <a:ext cx="2560320" cy="1707732"/>
          </a:xfrm>
          <a:prstGeom prst="rect">
            <a:avLst/>
          </a:prstGeom>
          <a:ln>
            <a:noFill/>
          </a:ln>
          <a:effectLst>
            <a:outerShdw blurRad="190500" algn="tl" rotWithShape="0">
              <a:srgbClr val="000000">
                <a:alpha val="70000"/>
              </a:srgbClr>
            </a:outerShdw>
          </a:effectLst>
        </p:spPr>
      </p:pic>
      <p:pic>
        <p:nvPicPr>
          <p:cNvPr id="14" name="Content Placeholder 3"/>
          <p:cNvPicPr>
            <a:picLocks noChangeAspect="1"/>
          </p:cNvPicPr>
          <p:nvPr/>
        </p:nvPicPr>
        <p:blipFill rotWithShape="1">
          <a:blip r:embed="rId5" cstate="print">
            <a:extLst>
              <a:ext uri="{28A0092B-C50C-407E-A947-70E740481C1C}">
                <a14:useLocalDpi xmlns:a14="http://schemas.microsoft.com/office/drawing/2010/main" val="0"/>
              </a:ext>
            </a:extLst>
          </a:blip>
          <a:srcRect l="10022" t="7235" r="4803" b="17736"/>
          <a:stretch/>
        </p:blipFill>
        <p:spPr>
          <a:xfrm>
            <a:off x="6172200" y="3810000"/>
            <a:ext cx="2590800" cy="1752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xmlns:mv="urn:schemas-microsoft-com:mac:vml">
      <p:transition spd="slow">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latin typeface="Tw Cen MT"/>
                <a:cs typeface="Tw Cen MT"/>
              </a:rPr>
              <a:t>WHERE is ‘economic lift’ needed?</a:t>
            </a:r>
            <a:endParaRPr lang="en-US" sz="3600" dirty="0">
              <a:latin typeface="Tw Cen MT"/>
              <a:cs typeface="Tw Cen MT"/>
            </a:endParaRPr>
          </a:p>
        </p:txBody>
      </p:sp>
      <p:pic>
        <p:nvPicPr>
          <p:cNvPr id="3" name="Picture 2" descr="20120303_FNC667.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435" y="1955800"/>
            <a:ext cx="8700965" cy="3802103"/>
          </a:xfrm>
          <a:prstGeom prst="rect">
            <a:avLst/>
          </a:prstGeom>
          <a:effectLst>
            <a:glow rad="101600">
              <a:schemeClr val="accent3">
                <a:satMod val="175000"/>
                <a:alpha val="40000"/>
              </a:schemeClr>
            </a:glow>
          </a:effectLst>
        </p:spPr>
      </p:pic>
    </p:spTree>
    <p:extLst>
      <p:ext uri="{BB962C8B-B14F-4D97-AF65-F5344CB8AC3E}">
        <p14:creationId xmlns:p14="http://schemas.microsoft.com/office/powerpoint/2010/main" val="167070266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latin typeface="Tw Cen MT"/>
                <a:cs typeface="Tw Cen MT"/>
              </a:rPr>
              <a:t>DEVELOPING WORLD = </a:t>
            </a:r>
            <a:br>
              <a:rPr lang="en-US" dirty="0" smtClean="0">
                <a:latin typeface="Tw Cen MT"/>
                <a:cs typeface="Tw Cen MT"/>
              </a:rPr>
            </a:br>
            <a:r>
              <a:rPr lang="en-US" dirty="0" smtClean="0">
                <a:latin typeface="Tw Cen MT"/>
                <a:cs typeface="Tw Cen MT"/>
              </a:rPr>
              <a:t>EMERGING MARKETS</a:t>
            </a:r>
            <a:endParaRPr lang="en-US" dirty="0">
              <a:latin typeface="Tw Cen MT"/>
              <a:cs typeface="Tw Cen MT"/>
            </a:endParaRPr>
          </a:p>
        </p:txBody>
      </p:sp>
      <p:pic>
        <p:nvPicPr>
          <p:cNvPr id="4" name="Picture 3"/>
          <p:cNvPicPr>
            <a:picLocks noChangeAspect="1"/>
          </p:cNvPicPr>
          <p:nvPr/>
        </p:nvPicPr>
        <p:blipFill>
          <a:blip r:embed="rId2"/>
          <a:stretch>
            <a:fillRect/>
          </a:stretch>
        </p:blipFill>
        <p:spPr>
          <a:xfrm>
            <a:off x="762000" y="1600200"/>
            <a:ext cx="7772400" cy="5084358"/>
          </a:xfrm>
          <a:prstGeom prst="rect">
            <a:avLst/>
          </a:prstGeom>
        </p:spPr>
      </p:pic>
    </p:spTree>
    <p:extLst>
      <p:ext uri="{BB962C8B-B14F-4D97-AF65-F5344CB8AC3E}">
        <p14:creationId xmlns:p14="http://schemas.microsoft.com/office/powerpoint/2010/main" val="338165906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1028"/>
          <p:cNvPicPr>
            <a:picLocks noGrp="1" noChangeAspect="1" noChangeArrowheads="1"/>
          </p:cNvPicPr>
          <p:nvPr>
            <p:ph idx="4294967295"/>
          </p:nvPr>
        </p:nvPicPr>
        <p:blipFill rotWithShape="1">
          <a:blip r:embed="rId2" cstate="screen">
            <a:extLst>
              <a:ext uri="{28A0092B-C50C-407E-A947-70E740481C1C}">
                <a14:useLocalDpi xmlns:a14="http://schemas.microsoft.com/office/drawing/2010/main"/>
              </a:ext>
            </a:extLst>
          </a:blip>
          <a:srcRect t="10918" b="12051"/>
          <a:stretch/>
        </p:blipFill>
        <p:spPr>
          <a:xfrm>
            <a:off x="6553200" y="1752600"/>
            <a:ext cx="2133600" cy="1905000"/>
          </a:xfrm>
          <a:noFill/>
        </p:spPr>
      </p:pic>
      <p:pic>
        <p:nvPicPr>
          <p:cNvPr id="2" name="Picture 1" descr="Economist1.bmp"/>
          <p:cNvPicPr>
            <a:picLocks noChangeAspect="1"/>
          </p:cNvPicPr>
          <p:nvPr/>
        </p:nvPicPr>
        <p:blipFill rotWithShape="1">
          <a:blip r:embed="rId3" cstate="screen">
            <a:extLst>
              <a:ext uri="{28A0092B-C50C-407E-A947-70E740481C1C}">
                <a14:useLocalDpi xmlns:a14="http://schemas.microsoft.com/office/drawing/2010/main"/>
              </a:ext>
            </a:extLst>
          </a:blip>
          <a:srcRect l="2882" t="2913" r="3023" b="2184"/>
          <a:stretch/>
        </p:blipFill>
        <p:spPr>
          <a:xfrm>
            <a:off x="152400" y="1652281"/>
            <a:ext cx="6065560" cy="4824719"/>
          </a:xfrm>
          <a:prstGeom prst="rect">
            <a:avLst/>
          </a:prstGeom>
        </p:spPr>
      </p:pic>
      <p:pic>
        <p:nvPicPr>
          <p:cNvPr id="6" name="Picture 5" descr="IMF growth rates.gif"/>
          <p:cNvPicPr>
            <a:picLocks noChangeAspect="1"/>
          </p:cNvPicPr>
          <p:nvPr/>
        </p:nvPicPr>
        <p:blipFill rotWithShape="1">
          <a:blip r:embed="rId4" cstate="screen">
            <a:extLst>
              <a:ext uri="{28A0092B-C50C-407E-A947-70E740481C1C}">
                <a14:useLocalDpi xmlns:a14="http://schemas.microsoft.com/office/drawing/2010/main"/>
              </a:ext>
            </a:extLst>
          </a:blip>
          <a:srcRect l="-1" r="-1906"/>
          <a:stretch/>
        </p:blipFill>
        <p:spPr>
          <a:xfrm>
            <a:off x="5543607" y="3733801"/>
            <a:ext cx="3524193" cy="2362200"/>
          </a:xfrm>
          <a:prstGeom prst="rect">
            <a:avLst/>
          </a:prstGeom>
        </p:spPr>
      </p:pic>
      <p:sp>
        <p:nvSpPr>
          <p:cNvPr id="7" name="Title 2"/>
          <p:cNvSpPr>
            <a:spLocks noGrp="1"/>
          </p:cNvSpPr>
          <p:nvPr>
            <p:ph type="title"/>
          </p:nvPr>
        </p:nvSpPr>
        <p:spPr>
          <a:xfrm>
            <a:off x="381000" y="355847"/>
            <a:ext cx="8381260" cy="1054394"/>
          </a:xfrm>
        </p:spPr>
        <p:txBody>
          <a:bodyPr/>
          <a:lstStyle/>
          <a:p>
            <a:r>
              <a:rPr lang="en-US" sz="4000" dirty="0" smtClean="0">
                <a:latin typeface="Tw Cen MT"/>
                <a:cs typeface="Tw Cen MT"/>
              </a:rPr>
              <a:t>EMERGING MARKETS</a:t>
            </a:r>
            <a:endParaRPr lang="en-US" sz="4000" dirty="0">
              <a:latin typeface="Tw Cen MT"/>
              <a:cs typeface="Tw Cen MT"/>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762000" y="579438"/>
            <a:ext cx="7680325" cy="563562"/>
          </a:xfrm>
        </p:spPr>
        <p:txBody>
          <a:bodyPr/>
          <a:lstStyle/>
          <a:p>
            <a:r>
              <a:rPr lang="en-US" sz="3200" dirty="0" smtClean="0"/>
              <a:t>What are Social Entrepreneurs?</a:t>
            </a:r>
          </a:p>
        </p:txBody>
      </p:sp>
      <p:sp>
        <p:nvSpPr>
          <p:cNvPr id="34819" name="Content Placeholder 2"/>
          <p:cNvSpPr>
            <a:spLocks noGrp="1"/>
          </p:cNvSpPr>
          <p:nvPr>
            <p:ph idx="1"/>
          </p:nvPr>
        </p:nvSpPr>
        <p:spPr>
          <a:xfrm>
            <a:off x="76200" y="1570037"/>
            <a:ext cx="8534400" cy="2163763"/>
          </a:xfrm>
        </p:spPr>
        <p:txBody>
          <a:bodyPr>
            <a:normAutofit/>
          </a:bodyPr>
          <a:lstStyle/>
          <a:p>
            <a:pPr lvl="1">
              <a:buFontTx/>
              <a:buNone/>
              <a:defRPr/>
            </a:pPr>
            <a:r>
              <a:rPr lang="en-US" sz="2400" dirty="0" err="1" smtClean="0">
                <a:cs typeface="ＭＳ Ｐゴシック" charset="-128"/>
              </a:rPr>
              <a:t>So</a:t>
            </a:r>
            <a:r>
              <a:rPr lang="en-US" sz="2400" dirty="0" err="1" smtClean="0">
                <a:latin typeface="Wingdings"/>
                <a:ea typeface="Wingdings"/>
                <a:cs typeface="Wingdings"/>
              </a:rPr>
              <a:t></a:t>
            </a:r>
            <a:r>
              <a:rPr lang="en-US" sz="2400" dirty="0" err="1" smtClean="0">
                <a:ea typeface="Wingdings"/>
                <a:cs typeface="Wingdings"/>
              </a:rPr>
              <a:t>cial</a:t>
            </a:r>
            <a:r>
              <a:rPr lang="en-US" sz="2400" dirty="0" smtClean="0">
                <a:ea typeface="Wingdings"/>
                <a:cs typeface="Wingdings"/>
              </a:rPr>
              <a:t> </a:t>
            </a:r>
            <a:r>
              <a:rPr lang="en-US" sz="2400" dirty="0" err="1" smtClean="0">
                <a:ea typeface="Wingdings"/>
                <a:cs typeface="Wingdings"/>
              </a:rPr>
              <a:t>En</a:t>
            </a:r>
            <a:r>
              <a:rPr lang="en-US" sz="2400" dirty="0" err="1" smtClean="0">
                <a:latin typeface="Wingdings"/>
                <a:ea typeface="Wingdings"/>
                <a:cs typeface="Wingdings"/>
              </a:rPr>
              <a:t></a:t>
            </a:r>
            <a:r>
              <a:rPr lang="en-US" sz="2400" dirty="0" err="1" smtClean="0">
                <a:ea typeface="Wingdings"/>
                <a:cs typeface="Wingdings"/>
              </a:rPr>
              <a:t>tre</a:t>
            </a:r>
            <a:r>
              <a:rPr lang="en-US" sz="2400" dirty="0" err="1" smtClean="0">
                <a:latin typeface="Wingdings"/>
                <a:ea typeface="Wingdings"/>
                <a:cs typeface="Wingdings"/>
              </a:rPr>
              <a:t></a:t>
            </a:r>
            <a:r>
              <a:rPr lang="en-US" sz="2400" dirty="0" err="1" smtClean="0">
                <a:ea typeface="Wingdings"/>
                <a:cs typeface="Wingdings"/>
              </a:rPr>
              <a:t>pre</a:t>
            </a:r>
            <a:r>
              <a:rPr lang="en-US" sz="2400" dirty="0" err="1" smtClean="0">
                <a:latin typeface="Wingdings"/>
                <a:ea typeface="Wingdings"/>
                <a:cs typeface="Wingdings"/>
              </a:rPr>
              <a:t></a:t>
            </a:r>
            <a:r>
              <a:rPr lang="en-US" sz="2400" dirty="0" err="1" smtClean="0">
                <a:ea typeface="Wingdings"/>
                <a:cs typeface="Wingdings"/>
              </a:rPr>
              <a:t>neurs</a:t>
            </a:r>
            <a:endParaRPr lang="en-US" sz="2400" dirty="0" smtClean="0">
              <a:ea typeface="Wingdings"/>
              <a:cs typeface="Wingdings"/>
            </a:endParaRPr>
          </a:p>
          <a:p>
            <a:pPr lvl="1">
              <a:buFontTx/>
              <a:buNone/>
              <a:defRPr/>
            </a:pPr>
            <a:r>
              <a:rPr lang="en-US" sz="2000" dirty="0" smtClean="0">
                <a:solidFill>
                  <a:schemeClr val="tx2"/>
                </a:solidFill>
                <a:cs typeface="ＭＳ Ｐゴシック" charset="-128"/>
              </a:rPr>
              <a:t>[</a:t>
            </a:r>
            <a:r>
              <a:rPr lang="en-US" sz="2000" b="1" dirty="0" err="1" smtClean="0">
                <a:solidFill>
                  <a:schemeClr val="tx2"/>
                </a:solidFill>
                <a:cs typeface="ＭＳ Ｐゴシック" charset="-128"/>
              </a:rPr>
              <a:t>soh</a:t>
            </a:r>
            <a:r>
              <a:rPr lang="en-US" sz="2000" dirty="0" err="1" smtClean="0">
                <a:solidFill>
                  <a:schemeClr val="tx2"/>
                </a:solidFill>
                <a:cs typeface="ＭＳ Ｐゴシック" charset="-128"/>
              </a:rPr>
              <a:t>-sh</a:t>
            </a:r>
            <a:r>
              <a:rPr lang="en-US" sz="2000" i="1" dirty="0" err="1" smtClean="0">
                <a:solidFill>
                  <a:schemeClr val="tx2"/>
                </a:solidFill>
                <a:cs typeface="ＭＳ Ｐゴシック" charset="-128"/>
              </a:rPr>
              <a:t>uhl</a:t>
            </a:r>
            <a:r>
              <a:rPr lang="en-US" sz="2000" i="1" dirty="0" smtClean="0">
                <a:solidFill>
                  <a:schemeClr val="tx2"/>
                </a:solidFill>
                <a:cs typeface="ＭＳ Ｐゴシック" charset="-128"/>
              </a:rPr>
              <a:t>  </a:t>
            </a:r>
            <a:r>
              <a:rPr lang="en-US" sz="2000" dirty="0" err="1" smtClean="0">
                <a:solidFill>
                  <a:schemeClr val="tx2"/>
                </a:solidFill>
                <a:cs typeface="ＭＳ Ｐゴシック" charset="-128"/>
              </a:rPr>
              <a:t>ahn-tr</a:t>
            </a:r>
            <a:r>
              <a:rPr lang="en-US" sz="2000" i="1" dirty="0" err="1" smtClean="0">
                <a:solidFill>
                  <a:schemeClr val="tx2"/>
                </a:solidFill>
                <a:cs typeface="ＭＳ Ｐゴシック" charset="-128"/>
              </a:rPr>
              <a:t>uh</a:t>
            </a:r>
            <a:r>
              <a:rPr lang="en-US" sz="2000" dirty="0" err="1" smtClean="0">
                <a:solidFill>
                  <a:schemeClr val="tx2"/>
                </a:solidFill>
                <a:cs typeface="ＭＳ Ｐゴシック" charset="-128"/>
              </a:rPr>
              <a:t>-pr</a:t>
            </a:r>
            <a:r>
              <a:rPr lang="en-US" sz="2000" i="1" dirty="0" err="1" smtClean="0">
                <a:solidFill>
                  <a:schemeClr val="tx2"/>
                </a:solidFill>
                <a:cs typeface="ＭＳ Ｐゴシック" charset="-128"/>
              </a:rPr>
              <a:t>uh</a:t>
            </a:r>
            <a:r>
              <a:rPr lang="en-US" sz="2000" dirty="0" err="1" smtClean="0">
                <a:solidFill>
                  <a:schemeClr val="tx2"/>
                </a:solidFill>
                <a:cs typeface="ＭＳ Ｐゴシック" charset="-128"/>
              </a:rPr>
              <a:t>-</a:t>
            </a:r>
            <a:r>
              <a:rPr lang="en-US" sz="2000" b="1" dirty="0" err="1" smtClean="0">
                <a:solidFill>
                  <a:schemeClr val="tx2"/>
                </a:solidFill>
                <a:cs typeface="ＭＳ Ｐゴシック" charset="-128"/>
              </a:rPr>
              <a:t>nurs</a:t>
            </a:r>
            <a:r>
              <a:rPr lang="en-US" sz="2000" dirty="0" smtClean="0">
                <a:solidFill>
                  <a:schemeClr val="tx2"/>
                </a:solidFill>
                <a:cs typeface="ＭＳ Ｐゴシック" charset="-128"/>
              </a:rPr>
              <a:t>] </a:t>
            </a:r>
            <a:r>
              <a:rPr lang="en-US" sz="2000" dirty="0" smtClean="0">
                <a:solidFill>
                  <a:schemeClr val="accent4"/>
                </a:solidFill>
                <a:cs typeface="ＭＳ Ｐゴシック" charset="-128"/>
              </a:rPr>
              <a:t>(noun)</a:t>
            </a:r>
          </a:p>
          <a:p>
            <a:pPr marL="971550" lvl="1" indent="-514350">
              <a:buFontTx/>
              <a:buAutoNum type="arabicPeriod"/>
              <a:defRPr/>
            </a:pPr>
            <a:r>
              <a:rPr lang="en-US" dirty="0" smtClean="0">
                <a:solidFill>
                  <a:schemeClr val="tx1"/>
                </a:solidFill>
                <a:cs typeface="ＭＳ Ｐゴシック" charset="-128"/>
              </a:rPr>
              <a:t>Society’s change agents.</a:t>
            </a:r>
          </a:p>
          <a:p>
            <a:pPr marL="971550" lvl="1" indent="-514350">
              <a:buFontTx/>
              <a:buAutoNum type="arabicPeriod"/>
              <a:defRPr/>
            </a:pPr>
            <a:r>
              <a:rPr lang="en-US" dirty="0" smtClean="0">
                <a:solidFill>
                  <a:schemeClr val="tx1"/>
                </a:solidFill>
                <a:cs typeface="ＭＳ Ｐゴシック" charset="-128"/>
              </a:rPr>
              <a:t>Creators of innovations that disrupt the status quo and transform our world for the better.</a:t>
            </a:r>
          </a:p>
        </p:txBody>
      </p:sp>
      <p:pic>
        <p:nvPicPr>
          <p:cNvPr id="6" name="Picture 5"/>
          <p:cNvPicPr>
            <a:picLocks noChangeAspect="1"/>
          </p:cNvPicPr>
          <p:nvPr/>
        </p:nvPicPr>
        <p:blipFill>
          <a:blip r:embed="rId3"/>
          <a:srcRect/>
          <a:stretch>
            <a:fillRect/>
          </a:stretch>
        </p:blipFill>
        <p:spPr bwMode="auto">
          <a:xfrm>
            <a:off x="152400" y="3406775"/>
            <a:ext cx="4953000" cy="3298825"/>
          </a:xfrm>
          <a:prstGeom prst="rect">
            <a:avLst/>
          </a:prstGeom>
          <a:noFill/>
          <a:ln w="9525">
            <a:noFill/>
            <a:miter lim="800000"/>
            <a:headEnd/>
            <a:tailEnd/>
          </a:ln>
        </p:spPr>
      </p:pic>
      <p:sp>
        <p:nvSpPr>
          <p:cNvPr id="7" name="TextBox 6"/>
          <p:cNvSpPr txBox="1">
            <a:spLocks noChangeArrowheads="1"/>
          </p:cNvSpPr>
          <p:nvPr/>
        </p:nvSpPr>
        <p:spPr bwMode="auto">
          <a:xfrm>
            <a:off x="5105400" y="4379913"/>
            <a:ext cx="4038600" cy="954087"/>
          </a:xfrm>
          <a:prstGeom prst="rect">
            <a:avLst/>
          </a:prstGeom>
          <a:noFill/>
          <a:ln w="9525">
            <a:noFill/>
            <a:miter lim="800000"/>
            <a:headEnd/>
            <a:tailEnd/>
          </a:ln>
        </p:spPr>
        <p:txBody>
          <a:bodyPr>
            <a:prstTxWarp prst="textNoShape">
              <a:avLst/>
            </a:prstTxWarp>
            <a:spAutoFit/>
          </a:bodyPr>
          <a:lstStyle/>
          <a:p>
            <a:r>
              <a:rPr lang="en-US" sz="2800" i="1" dirty="0">
                <a:solidFill>
                  <a:srgbClr val="957009"/>
                </a:solidFill>
              </a:rPr>
              <a:t>“You make one proud of being human.”</a:t>
            </a:r>
          </a:p>
        </p:txBody>
      </p:sp>
      <p:sp>
        <p:nvSpPr>
          <p:cNvPr id="9" name="TextBox 8"/>
          <p:cNvSpPr txBox="1">
            <a:spLocks noChangeArrowheads="1"/>
          </p:cNvSpPr>
          <p:nvPr/>
        </p:nvSpPr>
        <p:spPr bwMode="auto">
          <a:xfrm>
            <a:off x="5105400" y="5638800"/>
            <a:ext cx="3810000" cy="708025"/>
          </a:xfrm>
          <a:prstGeom prst="rect">
            <a:avLst/>
          </a:prstGeom>
          <a:noFill/>
          <a:ln w="9525">
            <a:noFill/>
            <a:miter lim="800000"/>
            <a:headEnd/>
            <a:tailEnd/>
          </a:ln>
        </p:spPr>
        <p:txBody>
          <a:bodyPr wrap="square">
            <a:prstTxWarp prst="textNoShape">
              <a:avLst/>
            </a:prstTxWarp>
            <a:spAutoFit/>
          </a:bodyPr>
          <a:lstStyle/>
          <a:p>
            <a:r>
              <a:rPr lang="en-US" sz="2000" dirty="0">
                <a:solidFill>
                  <a:srgbClr val="957009"/>
                </a:solidFill>
              </a:rPr>
              <a:t>− Archbishop Desmond Tutu </a:t>
            </a:r>
          </a:p>
          <a:p>
            <a:r>
              <a:rPr lang="en-US" sz="2000" dirty="0">
                <a:solidFill>
                  <a:srgbClr val="957009"/>
                </a:solidFill>
              </a:rPr>
              <a:t>at the 2011 </a:t>
            </a:r>
            <a:r>
              <a:rPr lang="en-US" sz="2000" dirty="0" err="1">
                <a:solidFill>
                  <a:srgbClr val="957009"/>
                </a:solidFill>
              </a:rPr>
              <a:t>Skoll</a:t>
            </a:r>
            <a:r>
              <a:rPr lang="en-US" sz="2000" dirty="0">
                <a:solidFill>
                  <a:srgbClr val="957009"/>
                </a:solidFill>
              </a:rPr>
              <a:t> World Forum</a:t>
            </a: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300"/>
                                        <p:tgtEl>
                                          <p:spTgt spid="9"/>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3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p:bldP spid="9"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7"/>
          <p:cNvGrpSpPr>
            <a:grpSpLocks/>
          </p:cNvGrpSpPr>
          <p:nvPr/>
        </p:nvGrpSpPr>
        <p:grpSpPr bwMode="auto">
          <a:xfrm>
            <a:off x="246125" y="1524000"/>
            <a:ext cx="8745475" cy="4849619"/>
            <a:chOff x="240" y="576"/>
            <a:chExt cx="5280" cy="2928"/>
          </a:xfrm>
        </p:grpSpPr>
        <p:pic>
          <p:nvPicPr>
            <p:cNvPr id="36871" name="Picture 127" descr="gold_worldmap"/>
            <p:cNvPicPr>
              <a:picLocks noChangeAspect="1" noChangeArrowheads="1"/>
            </p:cNvPicPr>
            <p:nvPr/>
          </p:nvPicPr>
          <p:blipFill>
            <a:blip r:embed="rId3"/>
            <a:srcRect l="5157" t="8221" r="3839"/>
            <a:stretch>
              <a:fillRect/>
            </a:stretch>
          </p:blipFill>
          <p:spPr bwMode="gray">
            <a:xfrm>
              <a:off x="240" y="576"/>
              <a:ext cx="5280" cy="2928"/>
            </a:xfrm>
            <a:prstGeom prst="rect">
              <a:avLst/>
            </a:prstGeom>
            <a:noFill/>
            <a:ln w="9525">
              <a:noFill/>
              <a:miter lim="800000"/>
              <a:headEnd/>
              <a:tailEnd/>
            </a:ln>
          </p:spPr>
        </p:pic>
        <p:sp>
          <p:nvSpPr>
            <p:cNvPr id="36872" name="Oval 128"/>
            <p:cNvSpPr>
              <a:spLocks noChangeArrowheads="1"/>
            </p:cNvSpPr>
            <p:nvPr/>
          </p:nvSpPr>
          <p:spPr bwMode="gray">
            <a:xfrm>
              <a:off x="802" y="1417"/>
              <a:ext cx="46" cy="46"/>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73" name="Oval 129"/>
            <p:cNvSpPr>
              <a:spLocks noChangeArrowheads="1"/>
            </p:cNvSpPr>
            <p:nvPr/>
          </p:nvSpPr>
          <p:spPr bwMode="gray">
            <a:xfrm>
              <a:off x="790" y="1362"/>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74" name="Oval 130"/>
            <p:cNvSpPr>
              <a:spLocks noChangeArrowheads="1"/>
            </p:cNvSpPr>
            <p:nvPr/>
          </p:nvSpPr>
          <p:spPr bwMode="gray">
            <a:xfrm>
              <a:off x="833" y="1331"/>
              <a:ext cx="46" cy="46"/>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75" name="Oval 131"/>
            <p:cNvSpPr>
              <a:spLocks noChangeArrowheads="1"/>
            </p:cNvSpPr>
            <p:nvPr/>
          </p:nvSpPr>
          <p:spPr bwMode="gray">
            <a:xfrm>
              <a:off x="806" y="1310"/>
              <a:ext cx="46" cy="46"/>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76" name="Oval 132"/>
            <p:cNvSpPr>
              <a:spLocks noChangeArrowheads="1"/>
            </p:cNvSpPr>
            <p:nvPr/>
          </p:nvSpPr>
          <p:spPr bwMode="gray">
            <a:xfrm>
              <a:off x="841" y="1285"/>
              <a:ext cx="45" cy="46"/>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77" name="Oval 133"/>
            <p:cNvSpPr>
              <a:spLocks noChangeArrowheads="1"/>
            </p:cNvSpPr>
            <p:nvPr/>
          </p:nvSpPr>
          <p:spPr bwMode="gray">
            <a:xfrm>
              <a:off x="833" y="1216"/>
              <a:ext cx="46" cy="48"/>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78" name="Oval 134"/>
            <p:cNvSpPr>
              <a:spLocks noChangeArrowheads="1"/>
            </p:cNvSpPr>
            <p:nvPr/>
          </p:nvSpPr>
          <p:spPr bwMode="gray">
            <a:xfrm>
              <a:off x="884" y="1146"/>
              <a:ext cx="47" cy="46"/>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79" name="Oval 135"/>
            <p:cNvSpPr>
              <a:spLocks noChangeArrowheads="1"/>
            </p:cNvSpPr>
            <p:nvPr/>
          </p:nvSpPr>
          <p:spPr bwMode="gray">
            <a:xfrm>
              <a:off x="987" y="1176"/>
              <a:ext cx="48" cy="45"/>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80" name="Oval 136"/>
            <p:cNvSpPr>
              <a:spLocks noChangeArrowheads="1"/>
            </p:cNvSpPr>
            <p:nvPr/>
          </p:nvSpPr>
          <p:spPr bwMode="gray">
            <a:xfrm>
              <a:off x="890" y="1300"/>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81" name="Oval 137"/>
            <p:cNvSpPr>
              <a:spLocks noChangeArrowheads="1"/>
            </p:cNvSpPr>
            <p:nvPr/>
          </p:nvSpPr>
          <p:spPr bwMode="gray">
            <a:xfrm>
              <a:off x="883" y="1347"/>
              <a:ext cx="46" cy="46"/>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82" name="Oval 138"/>
            <p:cNvSpPr>
              <a:spLocks noChangeArrowheads="1"/>
            </p:cNvSpPr>
            <p:nvPr/>
          </p:nvSpPr>
          <p:spPr bwMode="gray">
            <a:xfrm>
              <a:off x="852" y="1371"/>
              <a:ext cx="47" cy="46"/>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83" name="Oval 139"/>
            <p:cNvSpPr>
              <a:spLocks noChangeArrowheads="1"/>
            </p:cNvSpPr>
            <p:nvPr/>
          </p:nvSpPr>
          <p:spPr bwMode="gray">
            <a:xfrm>
              <a:off x="1101" y="1357"/>
              <a:ext cx="47" cy="46"/>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84" name="Oval 140"/>
            <p:cNvSpPr>
              <a:spLocks noChangeArrowheads="1"/>
            </p:cNvSpPr>
            <p:nvPr/>
          </p:nvSpPr>
          <p:spPr bwMode="gray">
            <a:xfrm>
              <a:off x="1103" y="1412"/>
              <a:ext cx="46" cy="45"/>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85" name="Oval 141"/>
            <p:cNvSpPr>
              <a:spLocks noChangeArrowheads="1"/>
            </p:cNvSpPr>
            <p:nvPr/>
          </p:nvSpPr>
          <p:spPr bwMode="gray">
            <a:xfrm>
              <a:off x="1022" y="1462"/>
              <a:ext cx="47" cy="46"/>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86" name="Oval 142"/>
            <p:cNvSpPr>
              <a:spLocks noChangeArrowheads="1"/>
            </p:cNvSpPr>
            <p:nvPr/>
          </p:nvSpPr>
          <p:spPr bwMode="gray">
            <a:xfrm>
              <a:off x="1117" y="1685"/>
              <a:ext cx="47" cy="45"/>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87" name="Oval 143"/>
            <p:cNvSpPr>
              <a:spLocks noChangeArrowheads="1"/>
            </p:cNvSpPr>
            <p:nvPr/>
          </p:nvSpPr>
          <p:spPr bwMode="gray">
            <a:xfrm>
              <a:off x="1334" y="1446"/>
              <a:ext cx="46" cy="46"/>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88" name="Oval 144"/>
            <p:cNvSpPr>
              <a:spLocks noChangeArrowheads="1"/>
            </p:cNvSpPr>
            <p:nvPr/>
          </p:nvSpPr>
          <p:spPr bwMode="gray">
            <a:xfrm>
              <a:off x="1417" y="1453"/>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89" name="Oval 145"/>
            <p:cNvSpPr>
              <a:spLocks noChangeArrowheads="1"/>
            </p:cNvSpPr>
            <p:nvPr/>
          </p:nvSpPr>
          <p:spPr bwMode="gray">
            <a:xfrm>
              <a:off x="1413" y="1388"/>
              <a:ext cx="45" cy="46"/>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90" name="Oval 146"/>
            <p:cNvSpPr>
              <a:spLocks noChangeArrowheads="1"/>
            </p:cNvSpPr>
            <p:nvPr/>
          </p:nvSpPr>
          <p:spPr bwMode="gray">
            <a:xfrm>
              <a:off x="1439" y="1343"/>
              <a:ext cx="47" cy="46"/>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91" name="Oval 147"/>
            <p:cNvSpPr>
              <a:spLocks noChangeArrowheads="1"/>
            </p:cNvSpPr>
            <p:nvPr/>
          </p:nvSpPr>
          <p:spPr bwMode="gray">
            <a:xfrm>
              <a:off x="1348" y="1190"/>
              <a:ext cx="46" cy="46"/>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92" name="Oval 148"/>
            <p:cNvSpPr>
              <a:spLocks noChangeArrowheads="1"/>
            </p:cNvSpPr>
            <p:nvPr/>
          </p:nvSpPr>
          <p:spPr bwMode="gray">
            <a:xfrm>
              <a:off x="1504" y="1302"/>
              <a:ext cx="46" cy="46"/>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93" name="Oval 149"/>
            <p:cNvSpPr>
              <a:spLocks noChangeArrowheads="1"/>
            </p:cNvSpPr>
            <p:nvPr/>
          </p:nvSpPr>
          <p:spPr bwMode="gray">
            <a:xfrm>
              <a:off x="1480" y="1386"/>
              <a:ext cx="46" cy="46"/>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94" name="Oval 150"/>
            <p:cNvSpPr>
              <a:spLocks noChangeArrowheads="1"/>
            </p:cNvSpPr>
            <p:nvPr/>
          </p:nvSpPr>
          <p:spPr bwMode="gray">
            <a:xfrm>
              <a:off x="1298" y="1791"/>
              <a:ext cx="46" cy="46"/>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95" name="Oval 151"/>
            <p:cNvSpPr>
              <a:spLocks noChangeArrowheads="1"/>
            </p:cNvSpPr>
            <p:nvPr/>
          </p:nvSpPr>
          <p:spPr bwMode="gray">
            <a:xfrm>
              <a:off x="1246" y="1829"/>
              <a:ext cx="47" cy="46"/>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96" name="Oval 152"/>
            <p:cNvSpPr>
              <a:spLocks noChangeArrowheads="1"/>
            </p:cNvSpPr>
            <p:nvPr/>
          </p:nvSpPr>
          <p:spPr bwMode="gray">
            <a:xfrm>
              <a:off x="1361" y="1933"/>
              <a:ext cx="47"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97" name="Oval 153"/>
            <p:cNvSpPr>
              <a:spLocks noChangeArrowheads="1"/>
            </p:cNvSpPr>
            <p:nvPr/>
          </p:nvSpPr>
          <p:spPr bwMode="gray">
            <a:xfrm>
              <a:off x="1428" y="1975"/>
              <a:ext cx="47" cy="46"/>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98" name="Oval 154"/>
            <p:cNvSpPr>
              <a:spLocks noChangeArrowheads="1"/>
            </p:cNvSpPr>
            <p:nvPr/>
          </p:nvSpPr>
          <p:spPr bwMode="gray">
            <a:xfrm>
              <a:off x="1447" y="1927"/>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899" name="Oval 155"/>
            <p:cNvSpPr>
              <a:spLocks noChangeArrowheads="1"/>
            </p:cNvSpPr>
            <p:nvPr/>
          </p:nvSpPr>
          <p:spPr bwMode="gray">
            <a:xfrm>
              <a:off x="1856" y="2025"/>
              <a:ext cx="45"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00" name="Oval 156"/>
            <p:cNvSpPr>
              <a:spLocks noChangeArrowheads="1"/>
            </p:cNvSpPr>
            <p:nvPr/>
          </p:nvSpPr>
          <p:spPr bwMode="gray">
            <a:xfrm>
              <a:off x="2033" y="2586"/>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01" name="Oval 157"/>
            <p:cNvSpPr>
              <a:spLocks noChangeArrowheads="1"/>
            </p:cNvSpPr>
            <p:nvPr/>
          </p:nvSpPr>
          <p:spPr bwMode="gray">
            <a:xfrm>
              <a:off x="1800" y="2866"/>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02" name="Oval 158"/>
            <p:cNvSpPr>
              <a:spLocks noChangeArrowheads="1"/>
            </p:cNvSpPr>
            <p:nvPr/>
          </p:nvSpPr>
          <p:spPr bwMode="gray">
            <a:xfrm>
              <a:off x="1739" y="2799"/>
              <a:ext cx="46" cy="46"/>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03" name="Oval 159"/>
            <p:cNvSpPr>
              <a:spLocks noChangeArrowheads="1"/>
            </p:cNvSpPr>
            <p:nvPr/>
          </p:nvSpPr>
          <p:spPr bwMode="gray">
            <a:xfrm>
              <a:off x="1671" y="3043"/>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04" name="Oval 160"/>
            <p:cNvSpPr>
              <a:spLocks noChangeArrowheads="1"/>
            </p:cNvSpPr>
            <p:nvPr/>
          </p:nvSpPr>
          <p:spPr bwMode="gray">
            <a:xfrm>
              <a:off x="1668" y="2985"/>
              <a:ext cx="46" cy="48"/>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05" name="Oval 161"/>
            <p:cNvSpPr>
              <a:spLocks noChangeArrowheads="1"/>
            </p:cNvSpPr>
            <p:nvPr/>
          </p:nvSpPr>
          <p:spPr bwMode="gray">
            <a:xfrm>
              <a:off x="1701" y="2495"/>
              <a:ext cx="47" cy="46"/>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06" name="Oval 162"/>
            <p:cNvSpPr>
              <a:spLocks noChangeArrowheads="1"/>
            </p:cNvSpPr>
            <p:nvPr/>
          </p:nvSpPr>
          <p:spPr bwMode="gray">
            <a:xfrm>
              <a:off x="3120" y="2104"/>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07" name="Oval 163"/>
            <p:cNvSpPr>
              <a:spLocks noChangeArrowheads="1"/>
            </p:cNvSpPr>
            <p:nvPr/>
          </p:nvSpPr>
          <p:spPr bwMode="gray">
            <a:xfrm>
              <a:off x="2978" y="2801"/>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08" name="Oval 164"/>
            <p:cNvSpPr>
              <a:spLocks noChangeArrowheads="1"/>
            </p:cNvSpPr>
            <p:nvPr/>
          </p:nvSpPr>
          <p:spPr bwMode="gray">
            <a:xfrm>
              <a:off x="2994" y="2724"/>
              <a:ext cx="45"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09" name="Oval 165"/>
            <p:cNvSpPr>
              <a:spLocks noChangeArrowheads="1"/>
            </p:cNvSpPr>
            <p:nvPr/>
          </p:nvSpPr>
          <p:spPr bwMode="gray">
            <a:xfrm>
              <a:off x="3347" y="2526"/>
              <a:ext cx="46" cy="46"/>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10" name="Oval 166"/>
            <p:cNvSpPr>
              <a:spLocks noChangeArrowheads="1"/>
            </p:cNvSpPr>
            <p:nvPr/>
          </p:nvSpPr>
          <p:spPr bwMode="gray">
            <a:xfrm>
              <a:off x="3058" y="2697"/>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11" name="Oval 167"/>
            <p:cNvSpPr>
              <a:spLocks noChangeArrowheads="1"/>
            </p:cNvSpPr>
            <p:nvPr/>
          </p:nvSpPr>
          <p:spPr bwMode="gray">
            <a:xfrm>
              <a:off x="2905" y="2755"/>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12" name="Oval 168"/>
            <p:cNvSpPr>
              <a:spLocks noChangeArrowheads="1"/>
            </p:cNvSpPr>
            <p:nvPr/>
          </p:nvSpPr>
          <p:spPr bwMode="gray">
            <a:xfrm>
              <a:off x="3212" y="2188"/>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13" name="Oval 169"/>
            <p:cNvSpPr>
              <a:spLocks noChangeArrowheads="1"/>
            </p:cNvSpPr>
            <p:nvPr/>
          </p:nvSpPr>
          <p:spPr bwMode="gray">
            <a:xfrm>
              <a:off x="2775" y="2049"/>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14" name="Oval 170"/>
            <p:cNvSpPr>
              <a:spLocks noChangeArrowheads="1"/>
            </p:cNvSpPr>
            <p:nvPr/>
          </p:nvSpPr>
          <p:spPr bwMode="gray">
            <a:xfrm>
              <a:off x="2681" y="2028"/>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15" name="Oval 171"/>
            <p:cNvSpPr>
              <a:spLocks noChangeArrowheads="1"/>
            </p:cNvSpPr>
            <p:nvPr/>
          </p:nvSpPr>
          <p:spPr bwMode="gray">
            <a:xfrm>
              <a:off x="2668" y="1933"/>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16" name="Oval 172"/>
            <p:cNvSpPr>
              <a:spLocks noChangeArrowheads="1"/>
            </p:cNvSpPr>
            <p:nvPr/>
          </p:nvSpPr>
          <p:spPr bwMode="gray">
            <a:xfrm>
              <a:off x="2714" y="1985"/>
              <a:ext cx="46" cy="48"/>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17" name="Oval 173"/>
            <p:cNvSpPr>
              <a:spLocks noChangeArrowheads="1"/>
            </p:cNvSpPr>
            <p:nvPr/>
          </p:nvSpPr>
          <p:spPr bwMode="gray">
            <a:xfrm>
              <a:off x="2736" y="1935"/>
              <a:ext cx="46" cy="48"/>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18" name="Oval 174"/>
            <p:cNvSpPr>
              <a:spLocks noChangeArrowheads="1"/>
            </p:cNvSpPr>
            <p:nvPr/>
          </p:nvSpPr>
          <p:spPr bwMode="gray">
            <a:xfrm>
              <a:off x="2743" y="1887"/>
              <a:ext cx="46" cy="46"/>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19" name="Oval 175"/>
            <p:cNvSpPr>
              <a:spLocks noChangeArrowheads="1"/>
            </p:cNvSpPr>
            <p:nvPr/>
          </p:nvSpPr>
          <p:spPr bwMode="gray">
            <a:xfrm>
              <a:off x="2656" y="1970"/>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20" name="Oval 176"/>
            <p:cNvSpPr>
              <a:spLocks noChangeArrowheads="1"/>
            </p:cNvSpPr>
            <p:nvPr/>
          </p:nvSpPr>
          <p:spPr bwMode="gray">
            <a:xfrm>
              <a:off x="2548" y="1961"/>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21" name="Oval 177"/>
            <p:cNvSpPr>
              <a:spLocks noChangeArrowheads="1"/>
            </p:cNvSpPr>
            <p:nvPr/>
          </p:nvSpPr>
          <p:spPr bwMode="gray">
            <a:xfrm>
              <a:off x="2539" y="2022"/>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22" name="Oval 178"/>
            <p:cNvSpPr>
              <a:spLocks noChangeArrowheads="1"/>
            </p:cNvSpPr>
            <p:nvPr/>
          </p:nvSpPr>
          <p:spPr bwMode="gray">
            <a:xfrm>
              <a:off x="2837" y="1611"/>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23" name="Oval 179"/>
            <p:cNvSpPr>
              <a:spLocks noChangeArrowheads="1"/>
            </p:cNvSpPr>
            <p:nvPr/>
          </p:nvSpPr>
          <p:spPr bwMode="gray">
            <a:xfrm>
              <a:off x="2975" y="1348"/>
              <a:ext cx="45"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24" name="Oval 180"/>
            <p:cNvSpPr>
              <a:spLocks noChangeArrowheads="1"/>
            </p:cNvSpPr>
            <p:nvPr/>
          </p:nvSpPr>
          <p:spPr bwMode="gray">
            <a:xfrm>
              <a:off x="2871" y="1319"/>
              <a:ext cx="45" cy="48"/>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25" name="Oval 181"/>
            <p:cNvSpPr>
              <a:spLocks noChangeArrowheads="1"/>
            </p:cNvSpPr>
            <p:nvPr/>
          </p:nvSpPr>
          <p:spPr bwMode="gray">
            <a:xfrm>
              <a:off x="3171" y="1479"/>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26" name="Oval 182"/>
            <p:cNvSpPr>
              <a:spLocks noChangeArrowheads="1"/>
            </p:cNvSpPr>
            <p:nvPr/>
          </p:nvSpPr>
          <p:spPr bwMode="gray">
            <a:xfrm>
              <a:off x="3930" y="1986"/>
              <a:ext cx="46" cy="48"/>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27" name="Oval 183"/>
            <p:cNvSpPr>
              <a:spLocks noChangeArrowheads="1"/>
            </p:cNvSpPr>
            <p:nvPr/>
          </p:nvSpPr>
          <p:spPr bwMode="gray">
            <a:xfrm>
              <a:off x="3869" y="1864"/>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28" name="Oval 184"/>
            <p:cNvSpPr>
              <a:spLocks noChangeArrowheads="1"/>
            </p:cNvSpPr>
            <p:nvPr/>
          </p:nvSpPr>
          <p:spPr bwMode="gray">
            <a:xfrm>
              <a:off x="3859" y="1800"/>
              <a:ext cx="45"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29" name="Oval 185"/>
            <p:cNvSpPr>
              <a:spLocks noChangeArrowheads="1"/>
            </p:cNvSpPr>
            <p:nvPr/>
          </p:nvSpPr>
          <p:spPr bwMode="gray">
            <a:xfrm>
              <a:off x="3754" y="1706"/>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30" name="Oval 186"/>
            <p:cNvSpPr>
              <a:spLocks noChangeArrowheads="1"/>
            </p:cNvSpPr>
            <p:nvPr/>
          </p:nvSpPr>
          <p:spPr bwMode="gray">
            <a:xfrm>
              <a:off x="3932" y="1790"/>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31" name="Oval 187"/>
            <p:cNvSpPr>
              <a:spLocks noChangeArrowheads="1"/>
            </p:cNvSpPr>
            <p:nvPr/>
          </p:nvSpPr>
          <p:spPr bwMode="gray">
            <a:xfrm>
              <a:off x="3932" y="1755"/>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32" name="Oval 188"/>
            <p:cNvSpPr>
              <a:spLocks noChangeArrowheads="1"/>
            </p:cNvSpPr>
            <p:nvPr/>
          </p:nvSpPr>
          <p:spPr bwMode="gray">
            <a:xfrm>
              <a:off x="4006" y="1679"/>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33" name="Oval 189"/>
            <p:cNvSpPr>
              <a:spLocks noChangeArrowheads="1"/>
            </p:cNvSpPr>
            <p:nvPr/>
          </p:nvSpPr>
          <p:spPr bwMode="gray">
            <a:xfrm>
              <a:off x="4060" y="1671"/>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34" name="Oval 190"/>
            <p:cNvSpPr>
              <a:spLocks noChangeArrowheads="1"/>
            </p:cNvSpPr>
            <p:nvPr/>
          </p:nvSpPr>
          <p:spPr bwMode="gray">
            <a:xfrm>
              <a:off x="4033" y="1615"/>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35" name="Oval 191"/>
            <p:cNvSpPr>
              <a:spLocks noChangeArrowheads="1"/>
            </p:cNvSpPr>
            <p:nvPr/>
          </p:nvSpPr>
          <p:spPr bwMode="gray">
            <a:xfrm>
              <a:off x="3888" y="1714"/>
              <a:ext cx="45" cy="48"/>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36" name="Oval 192"/>
            <p:cNvSpPr>
              <a:spLocks noChangeArrowheads="1"/>
            </p:cNvSpPr>
            <p:nvPr/>
          </p:nvSpPr>
          <p:spPr bwMode="gray">
            <a:xfrm>
              <a:off x="3912" y="1659"/>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37" name="Oval 193"/>
            <p:cNvSpPr>
              <a:spLocks noChangeArrowheads="1"/>
            </p:cNvSpPr>
            <p:nvPr/>
          </p:nvSpPr>
          <p:spPr bwMode="gray">
            <a:xfrm>
              <a:off x="3957" y="1592"/>
              <a:ext cx="47"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38" name="Oval 194"/>
            <p:cNvSpPr>
              <a:spLocks noChangeArrowheads="1"/>
            </p:cNvSpPr>
            <p:nvPr/>
          </p:nvSpPr>
          <p:spPr bwMode="gray">
            <a:xfrm>
              <a:off x="3903" y="1575"/>
              <a:ext cx="47"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39" name="Oval 195"/>
            <p:cNvSpPr>
              <a:spLocks noChangeArrowheads="1"/>
            </p:cNvSpPr>
            <p:nvPr/>
          </p:nvSpPr>
          <p:spPr bwMode="gray">
            <a:xfrm>
              <a:off x="3740" y="1632"/>
              <a:ext cx="47"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40" name="Oval 196"/>
            <p:cNvSpPr>
              <a:spLocks noChangeArrowheads="1"/>
            </p:cNvSpPr>
            <p:nvPr/>
          </p:nvSpPr>
          <p:spPr bwMode="gray">
            <a:xfrm>
              <a:off x="3714" y="1592"/>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41" name="Oval 197"/>
            <p:cNvSpPr>
              <a:spLocks noChangeArrowheads="1"/>
            </p:cNvSpPr>
            <p:nvPr/>
          </p:nvSpPr>
          <p:spPr bwMode="gray">
            <a:xfrm>
              <a:off x="3744" y="1550"/>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42" name="Oval 198"/>
            <p:cNvSpPr>
              <a:spLocks noChangeArrowheads="1"/>
            </p:cNvSpPr>
            <p:nvPr/>
          </p:nvSpPr>
          <p:spPr bwMode="gray">
            <a:xfrm>
              <a:off x="3786" y="1567"/>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43" name="Oval 199"/>
            <p:cNvSpPr>
              <a:spLocks noChangeArrowheads="1"/>
            </p:cNvSpPr>
            <p:nvPr/>
          </p:nvSpPr>
          <p:spPr bwMode="gray">
            <a:xfrm>
              <a:off x="3799" y="1620"/>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44" name="Oval 200"/>
            <p:cNvSpPr>
              <a:spLocks noChangeArrowheads="1"/>
            </p:cNvSpPr>
            <p:nvPr/>
          </p:nvSpPr>
          <p:spPr bwMode="gray">
            <a:xfrm>
              <a:off x="4315" y="1906"/>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45" name="Oval 201"/>
            <p:cNvSpPr>
              <a:spLocks noChangeArrowheads="1"/>
            </p:cNvSpPr>
            <p:nvPr/>
          </p:nvSpPr>
          <p:spPr bwMode="gray">
            <a:xfrm>
              <a:off x="4313" y="1802"/>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46" name="Oval 202"/>
            <p:cNvSpPr>
              <a:spLocks noChangeArrowheads="1"/>
            </p:cNvSpPr>
            <p:nvPr/>
          </p:nvSpPr>
          <p:spPr bwMode="gray">
            <a:xfrm>
              <a:off x="4577" y="2170"/>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47" name="Oval 203"/>
            <p:cNvSpPr>
              <a:spLocks noChangeArrowheads="1"/>
            </p:cNvSpPr>
            <p:nvPr/>
          </p:nvSpPr>
          <p:spPr bwMode="gray">
            <a:xfrm>
              <a:off x="4608" y="1923"/>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48" name="Oval 204"/>
            <p:cNvSpPr>
              <a:spLocks noChangeArrowheads="1"/>
            </p:cNvSpPr>
            <p:nvPr/>
          </p:nvSpPr>
          <p:spPr bwMode="gray">
            <a:xfrm>
              <a:off x="4643" y="1892"/>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49" name="Oval 205"/>
            <p:cNvSpPr>
              <a:spLocks noChangeArrowheads="1"/>
            </p:cNvSpPr>
            <p:nvPr/>
          </p:nvSpPr>
          <p:spPr bwMode="gray">
            <a:xfrm>
              <a:off x="4567" y="1839"/>
              <a:ext cx="46"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sp>
          <p:nvSpPr>
            <p:cNvPr id="36950" name="Oval 206"/>
            <p:cNvSpPr>
              <a:spLocks noChangeArrowheads="1"/>
            </p:cNvSpPr>
            <p:nvPr/>
          </p:nvSpPr>
          <p:spPr bwMode="gray">
            <a:xfrm>
              <a:off x="2850" y="2500"/>
              <a:ext cx="45" cy="47"/>
            </a:xfrm>
            <a:prstGeom prst="ellipse">
              <a:avLst/>
            </a:prstGeom>
            <a:solidFill>
              <a:schemeClr val="accent2"/>
            </a:solidFill>
            <a:ln w="12700">
              <a:solidFill>
                <a:schemeClr val="bg1"/>
              </a:solidFill>
              <a:round/>
              <a:headEnd/>
              <a:tailEnd/>
            </a:ln>
          </p:spPr>
          <p:txBody>
            <a:bodyPr wrap="none" anchor="ctr">
              <a:prstTxWarp prst="textNoShape">
                <a:avLst/>
              </a:prstTxWarp>
            </a:bodyPr>
            <a:lstStyle/>
            <a:p>
              <a:endParaRPr lang="en-US"/>
            </a:p>
          </p:txBody>
        </p:sp>
      </p:grpSp>
      <p:sp>
        <p:nvSpPr>
          <p:cNvPr id="36867" name="Rectangle 2"/>
          <p:cNvSpPr>
            <a:spLocks noGrp="1" noChangeArrowheads="1"/>
          </p:cNvSpPr>
          <p:nvPr>
            <p:ph type="title"/>
          </p:nvPr>
        </p:nvSpPr>
        <p:spPr bwMode="gray">
          <a:xfrm>
            <a:off x="1943470" y="401873"/>
            <a:ext cx="5257060" cy="1054394"/>
          </a:xfrm>
        </p:spPr>
        <p:txBody>
          <a:bodyPr/>
          <a:lstStyle/>
          <a:p>
            <a:pPr eaLnBrk="1" hangingPunct="1"/>
            <a:r>
              <a:rPr lang="en-US" sz="4000" dirty="0" smtClean="0">
                <a:latin typeface="Tw Cen MT" pitchFamily="34" charset="0"/>
              </a:rPr>
              <a:t>Our Global Impact</a:t>
            </a:r>
          </a:p>
        </p:txBody>
      </p:sp>
      <p:sp>
        <p:nvSpPr>
          <p:cNvPr id="36869" name="Rectangle 17"/>
          <p:cNvSpPr>
            <a:spLocks noChangeArrowheads="1"/>
          </p:cNvSpPr>
          <p:nvPr/>
        </p:nvSpPr>
        <p:spPr bwMode="auto">
          <a:xfrm>
            <a:off x="304800" y="4788320"/>
            <a:ext cx="8534400" cy="1536280"/>
          </a:xfrm>
          <a:prstGeom prst="rect">
            <a:avLst/>
          </a:prstGeom>
          <a:solidFill>
            <a:srgbClr val="E1E1D3">
              <a:alpha val="60000"/>
            </a:srgbClr>
          </a:solidFill>
          <a:ln w="19050">
            <a:noFill/>
            <a:miter lim="800000"/>
            <a:headEnd/>
            <a:tailEnd/>
          </a:ln>
        </p:spPr>
        <p:txBody>
          <a:bodyPr lIns="457200" rIns="182880" anchor="ctr">
            <a:prstTxWarp prst="textNoShape">
              <a:avLst/>
            </a:prstTxWarp>
          </a:bodyPr>
          <a:lstStyle/>
          <a:p>
            <a:pPr>
              <a:lnSpc>
                <a:spcPct val="110000"/>
              </a:lnSpc>
            </a:pPr>
            <a:endParaRPr lang="en-US" dirty="0">
              <a:latin typeface="Arial Narrow" charset="0"/>
            </a:endParaRPr>
          </a:p>
        </p:txBody>
      </p:sp>
      <p:sp>
        <p:nvSpPr>
          <p:cNvPr id="36870" name="Rectangle 19"/>
          <p:cNvSpPr>
            <a:spLocks noChangeArrowheads="1"/>
          </p:cNvSpPr>
          <p:nvPr/>
        </p:nvSpPr>
        <p:spPr bwMode="auto">
          <a:xfrm>
            <a:off x="482539" y="4953000"/>
            <a:ext cx="8077199" cy="1200329"/>
          </a:xfrm>
          <a:prstGeom prst="rect">
            <a:avLst/>
          </a:prstGeom>
          <a:noFill/>
          <a:ln w="9525">
            <a:noFill/>
            <a:miter lim="800000"/>
            <a:headEnd/>
            <a:tailEnd/>
          </a:ln>
        </p:spPr>
        <p:txBody>
          <a:bodyPr wrap="square">
            <a:prstTxWarp prst="textNoShape">
              <a:avLst/>
            </a:prstTxWarp>
            <a:spAutoFit/>
          </a:bodyPr>
          <a:lstStyle/>
          <a:p>
            <a:pPr algn="ctr"/>
            <a:r>
              <a:rPr lang="en-US" sz="2000" dirty="0">
                <a:latin typeface="+mj-lt"/>
                <a:ea typeface="Arial Narrow" charset="0"/>
                <a:cs typeface="Franklin Gothic Book"/>
              </a:rPr>
              <a:t>Helped more than </a:t>
            </a:r>
            <a:r>
              <a:rPr lang="en-US" sz="2400" b="1" dirty="0" smtClean="0">
                <a:solidFill>
                  <a:srgbClr val="9C1D22"/>
                </a:solidFill>
                <a:latin typeface="+mj-lt"/>
                <a:ea typeface="Arial Narrow" charset="0"/>
                <a:cs typeface="Franklin Gothic Book"/>
              </a:rPr>
              <a:t>140</a:t>
            </a:r>
            <a:r>
              <a:rPr lang="en-US" sz="2000" b="1" dirty="0" smtClean="0">
                <a:solidFill>
                  <a:srgbClr val="9C1D22"/>
                </a:solidFill>
                <a:latin typeface="+mj-lt"/>
                <a:ea typeface="Arial Narrow" charset="0"/>
                <a:cs typeface="Franklin Gothic Book"/>
              </a:rPr>
              <a:t> </a:t>
            </a:r>
            <a:r>
              <a:rPr lang="en-US" sz="2000" b="1" dirty="0">
                <a:solidFill>
                  <a:srgbClr val="9C1D22"/>
                </a:solidFill>
                <a:latin typeface="+mj-lt"/>
                <a:ea typeface="Arial Narrow" charset="0"/>
                <a:cs typeface="Franklin Gothic Book"/>
              </a:rPr>
              <a:t>social entrepreneurs </a:t>
            </a:r>
            <a:r>
              <a:rPr lang="en-US" sz="2000" dirty="0">
                <a:latin typeface="+mj-lt"/>
                <a:ea typeface="Arial Narrow" charset="0"/>
                <a:cs typeface="Franklin Gothic Book"/>
              </a:rPr>
              <a:t>build sustainable, scalable business models to benefit the lives of more than </a:t>
            </a:r>
            <a:r>
              <a:rPr lang="en-US" sz="2400" b="1" dirty="0">
                <a:solidFill>
                  <a:srgbClr val="9C1D22"/>
                </a:solidFill>
                <a:latin typeface="+mj-lt"/>
                <a:ea typeface="Arial Narrow" charset="0"/>
                <a:cs typeface="Franklin Gothic Book"/>
              </a:rPr>
              <a:t>74</a:t>
            </a:r>
            <a:r>
              <a:rPr lang="en-US" sz="2000" b="1" dirty="0">
                <a:solidFill>
                  <a:srgbClr val="9C1D22"/>
                </a:solidFill>
                <a:latin typeface="+mj-lt"/>
                <a:ea typeface="Arial Narrow" charset="0"/>
                <a:cs typeface="Franklin Gothic Book"/>
              </a:rPr>
              <a:t> million people </a:t>
            </a:r>
            <a:r>
              <a:rPr lang="en-US" sz="2000" dirty="0">
                <a:latin typeface="+mj-lt"/>
                <a:ea typeface="Arial Narrow" charset="0"/>
                <a:cs typeface="Franklin Gothic Book"/>
              </a:rPr>
              <a:t>worldwide. </a:t>
            </a:r>
            <a:r>
              <a:rPr lang="en-US" sz="2400" b="1" dirty="0">
                <a:solidFill>
                  <a:schemeClr val="tx2"/>
                </a:solidFill>
                <a:latin typeface="+mj-lt"/>
                <a:ea typeface="Arial Narrow" charset="0"/>
                <a:cs typeface="Franklin Gothic Book"/>
              </a:rPr>
              <a:t>93%</a:t>
            </a:r>
            <a:r>
              <a:rPr lang="en-US" sz="2000" b="1" dirty="0">
                <a:solidFill>
                  <a:schemeClr val="tx2"/>
                </a:solidFill>
                <a:latin typeface="+mj-lt"/>
                <a:ea typeface="Arial Narrow" charset="0"/>
                <a:cs typeface="Franklin Gothic Book"/>
              </a:rPr>
              <a:t> </a:t>
            </a:r>
            <a:r>
              <a:rPr lang="en-US" sz="2000" dirty="0">
                <a:latin typeface="+mj-lt"/>
                <a:ea typeface="Arial Narrow" charset="0"/>
                <a:cs typeface="Franklin Gothic Book"/>
              </a:rPr>
              <a:t>of ventures are still operating and </a:t>
            </a:r>
            <a:r>
              <a:rPr lang="en-US" sz="2400" b="1" dirty="0">
                <a:solidFill>
                  <a:srgbClr val="9C1D22"/>
                </a:solidFill>
                <a:latin typeface="+mj-lt"/>
                <a:ea typeface="Arial Narrow" charset="0"/>
                <a:cs typeface="Franklin Gothic Book"/>
              </a:rPr>
              <a:t>55% </a:t>
            </a:r>
            <a:r>
              <a:rPr lang="en-US" sz="2000" b="1" dirty="0">
                <a:solidFill>
                  <a:srgbClr val="9C1D22"/>
                </a:solidFill>
                <a:latin typeface="+mj-lt"/>
                <a:ea typeface="Arial Narrow" charset="0"/>
                <a:cs typeface="Franklin Gothic Book"/>
              </a:rPr>
              <a:t>are </a:t>
            </a:r>
            <a:r>
              <a:rPr lang="en-US" sz="2000" b="1" dirty="0" smtClean="0">
                <a:solidFill>
                  <a:srgbClr val="9C1D22"/>
                </a:solidFill>
                <a:latin typeface="+mj-lt"/>
                <a:ea typeface="Arial Narrow" charset="0"/>
                <a:cs typeface="Franklin Gothic Book"/>
              </a:rPr>
              <a:t>scaling</a:t>
            </a:r>
            <a:r>
              <a:rPr lang="en-US" sz="2000" dirty="0">
                <a:latin typeface="+mj-lt"/>
                <a:ea typeface="Arial Narrow" charset="0"/>
                <a:cs typeface="Franklin Gothic Book"/>
              </a:rPr>
              <a:t>. </a:t>
            </a:r>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25734" t="36198" r="26788" b="37268"/>
          <a:stretch/>
        </p:blipFill>
        <p:spPr>
          <a:xfrm>
            <a:off x="333021" y="3882366"/>
            <a:ext cx="1958684" cy="8458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xmlns:mv="urn:schemas-microsoft-com:mac:vml">
      <p:transition spd="slow">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152400" y="1719072"/>
            <a:ext cx="5181600" cy="4407408"/>
          </a:xfrm>
        </p:spPr>
        <p:txBody>
          <a:bodyPr>
            <a:noAutofit/>
          </a:bodyPr>
          <a:lstStyle/>
          <a:p>
            <a:r>
              <a:rPr lang="en-US" sz="2400" dirty="0" smtClean="0"/>
              <a:t>No universal “benefit”</a:t>
            </a:r>
          </a:p>
          <a:p>
            <a:r>
              <a:rPr lang="en-US" sz="2400" dirty="0" smtClean="0"/>
              <a:t>Impact varies</a:t>
            </a:r>
          </a:p>
          <a:p>
            <a:r>
              <a:rPr lang="en-US" sz="2400" dirty="0" smtClean="0"/>
              <a:t>ROI hard to measure</a:t>
            </a:r>
          </a:p>
          <a:p>
            <a:pPr>
              <a:buNone/>
            </a:pPr>
            <a:endParaRPr lang="en-US" sz="2400" dirty="0" smtClean="0"/>
          </a:p>
          <a:p>
            <a:r>
              <a:rPr lang="en-US" sz="2400" dirty="0" smtClean="0"/>
              <a:t>Three tiers of metrics</a:t>
            </a:r>
          </a:p>
          <a:p>
            <a:pPr lvl="1"/>
            <a:r>
              <a:rPr lang="en-US" sz="2000" dirty="0" smtClean="0"/>
              <a:t>Summary global dashboard</a:t>
            </a:r>
          </a:p>
          <a:p>
            <a:pPr lvl="1"/>
            <a:r>
              <a:rPr lang="en-US" sz="2000" dirty="0" smtClean="0"/>
              <a:t>Sector specific metrics</a:t>
            </a:r>
          </a:p>
          <a:p>
            <a:pPr lvl="1"/>
            <a:r>
              <a:rPr lang="en-US" sz="2000" dirty="0" smtClean="0"/>
              <a:t>Illustrative anecdotes (stories)</a:t>
            </a:r>
          </a:p>
          <a:p>
            <a:endParaRPr lang="en-US" sz="2400" dirty="0"/>
          </a:p>
        </p:txBody>
      </p:sp>
      <p:sp>
        <p:nvSpPr>
          <p:cNvPr id="2" name="Title 1"/>
          <p:cNvSpPr>
            <a:spLocks noGrp="1"/>
          </p:cNvSpPr>
          <p:nvPr>
            <p:ph type="title"/>
          </p:nvPr>
        </p:nvSpPr>
        <p:spPr/>
        <p:txBody>
          <a:bodyPr/>
          <a:lstStyle/>
          <a:p>
            <a:r>
              <a:rPr lang="en-US" sz="3600" dirty="0" smtClean="0">
                <a:latin typeface="Tw Cen MT"/>
                <a:cs typeface="Tw Cen MT"/>
              </a:rPr>
              <a:t>SOCIAL IMPACT METRICS</a:t>
            </a:r>
            <a:endParaRPr lang="en-US" sz="3600" dirty="0">
              <a:latin typeface="Tw Cen MT"/>
              <a:cs typeface="Tw Cen MT"/>
            </a:endParaRPr>
          </a:p>
        </p:txBody>
      </p:sp>
      <p:pic>
        <p:nvPicPr>
          <p:cNvPr id="7" name="Picture 6"/>
          <p:cNvPicPr>
            <a:picLocks noChangeAspect="1"/>
          </p:cNvPicPr>
          <p:nvPr/>
        </p:nvPicPr>
        <p:blipFill>
          <a:blip r:embed="rId3"/>
          <a:stretch>
            <a:fillRect/>
          </a:stretch>
        </p:blipFill>
        <p:spPr>
          <a:xfrm>
            <a:off x="5486400" y="1524000"/>
            <a:ext cx="3500717" cy="521900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21"/>
          <p:cNvSpPr txBox="1">
            <a:spLocks noChangeArrowheads="1"/>
          </p:cNvSpPr>
          <p:nvPr/>
        </p:nvSpPr>
        <p:spPr bwMode="auto">
          <a:xfrm>
            <a:off x="2195513" y="985838"/>
            <a:ext cx="1592262" cy="892175"/>
          </a:xfrm>
          <a:prstGeom prst="rect">
            <a:avLst/>
          </a:prstGeom>
          <a:noFill/>
          <a:ln w="9525">
            <a:noFill/>
            <a:miter lim="800000"/>
            <a:headEnd/>
            <a:tailEnd/>
          </a:ln>
        </p:spPr>
        <p:txBody>
          <a:bodyPr>
            <a:prstTxWarp prst="textNoShape">
              <a:avLst/>
            </a:prstTxWarp>
            <a:spAutoFit/>
          </a:bodyPr>
          <a:lstStyle/>
          <a:p>
            <a:pPr eaLnBrk="0" fontAlgn="base" hangingPunct="0">
              <a:spcBef>
                <a:spcPct val="0"/>
              </a:spcBef>
              <a:spcAft>
                <a:spcPct val="0"/>
              </a:spcAft>
            </a:pPr>
            <a:r>
              <a:rPr lang="en-US" sz="1600" b="1" dirty="0" err="1">
                <a:solidFill>
                  <a:srgbClr val="990000"/>
                </a:solidFill>
                <a:latin typeface="Calibri" pitchFamily="-72" charset="0"/>
                <a:ea typeface="Calibri" pitchFamily="-72" charset="0"/>
                <a:cs typeface="Calibri" pitchFamily="-72" charset="0"/>
              </a:rPr>
              <a:t>Ruggedization</a:t>
            </a:r>
            <a:endParaRPr lang="en-US" sz="1600" b="1" dirty="0">
              <a:solidFill>
                <a:srgbClr val="990000"/>
              </a:solidFill>
              <a:latin typeface="Calibri" pitchFamily="-72" charset="0"/>
              <a:ea typeface="Calibri" pitchFamily="-72" charset="0"/>
              <a:cs typeface="Calibri" pitchFamily="-72" charset="0"/>
            </a:endParaRPr>
          </a:p>
          <a:p>
            <a:pPr eaLnBrk="0" fontAlgn="base" hangingPunct="0">
              <a:spcBef>
                <a:spcPct val="0"/>
              </a:spcBef>
              <a:spcAft>
                <a:spcPct val="0"/>
              </a:spcAft>
            </a:pPr>
            <a:r>
              <a:rPr lang="en-US" sz="1200" dirty="0">
                <a:solidFill>
                  <a:srgbClr val="000000"/>
                </a:solidFill>
                <a:latin typeface="Calibri" pitchFamily="-72" charset="0"/>
                <a:ea typeface="Calibri" pitchFamily="-72" charset="0"/>
                <a:cs typeface="Calibri" pitchFamily="-72" charset="0"/>
              </a:rPr>
              <a:t>Tough Stuff’s highly durable solar panel charging system</a:t>
            </a:r>
          </a:p>
        </p:txBody>
      </p:sp>
      <p:sp>
        <p:nvSpPr>
          <p:cNvPr id="17411" name="TextBox 23"/>
          <p:cNvSpPr txBox="1">
            <a:spLocks noChangeArrowheads="1"/>
          </p:cNvSpPr>
          <p:nvPr/>
        </p:nvSpPr>
        <p:spPr bwMode="auto">
          <a:xfrm>
            <a:off x="6430963" y="2670175"/>
            <a:ext cx="1338262" cy="708025"/>
          </a:xfrm>
          <a:prstGeom prst="rect">
            <a:avLst/>
          </a:prstGeom>
          <a:noFill/>
          <a:ln w="9525">
            <a:noFill/>
            <a:miter lim="800000"/>
            <a:headEnd/>
            <a:tailEnd/>
          </a:ln>
        </p:spPr>
        <p:txBody>
          <a:bodyPr>
            <a:prstTxWarp prst="textNoShape">
              <a:avLst/>
            </a:prstTxWarp>
            <a:spAutoFit/>
          </a:bodyPr>
          <a:lstStyle/>
          <a:p>
            <a:pPr algn="r" eaLnBrk="0" fontAlgn="base" hangingPunct="0">
              <a:spcBef>
                <a:spcPct val="0"/>
              </a:spcBef>
              <a:spcAft>
                <a:spcPct val="0"/>
              </a:spcAft>
            </a:pPr>
            <a:r>
              <a:rPr lang="en-US" sz="1600" b="1">
                <a:solidFill>
                  <a:srgbClr val="990000"/>
                </a:solidFill>
                <a:latin typeface="Calibri" pitchFamily="-72" charset="0"/>
                <a:ea typeface="Calibri" pitchFamily="-72" charset="0"/>
                <a:cs typeface="Calibri" pitchFamily="-72" charset="0"/>
              </a:rPr>
              <a:t>Affordability</a:t>
            </a:r>
          </a:p>
          <a:p>
            <a:pPr algn="r" eaLnBrk="0" fontAlgn="base" hangingPunct="0">
              <a:spcBef>
                <a:spcPct val="0"/>
              </a:spcBef>
              <a:spcAft>
                <a:spcPct val="0"/>
              </a:spcAft>
            </a:pPr>
            <a:r>
              <a:rPr lang="en-US" sz="1200">
                <a:solidFill>
                  <a:srgbClr val="000000"/>
                </a:solidFill>
                <a:latin typeface="Calibri" pitchFamily="-72" charset="0"/>
                <a:ea typeface="Calibri" pitchFamily="-72" charset="0"/>
                <a:cs typeface="Calibri" pitchFamily="-72" charset="0"/>
              </a:rPr>
              <a:t>Jaipur Foot $30 prosthetics</a:t>
            </a:r>
          </a:p>
        </p:txBody>
      </p:sp>
      <p:sp>
        <p:nvSpPr>
          <p:cNvPr id="17412" name="TextBox 24"/>
          <p:cNvSpPr txBox="1">
            <a:spLocks noChangeArrowheads="1"/>
          </p:cNvSpPr>
          <p:nvPr/>
        </p:nvSpPr>
        <p:spPr bwMode="auto">
          <a:xfrm>
            <a:off x="1582738" y="3578225"/>
            <a:ext cx="1616075" cy="708025"/>
          </a:xfrm>
          <a:prstGeom prst="rect">
            <a:avLst/>
          </a:prstGeom>
          <a:noFill/>
          <a:ln w="9525">
            <a:noFill/>
            <a:miter lim="800000"/>
            <a:headEnd/>
            <a:tailEnd/>
          </a:ln>
        </p:spPr>
        <p:txBody>
          <a:bodyPr>
            <a:prstTxWarp prst="textNoShape">
              <a:avLst/>
            </a:prstTxWarp>
            <a:spAutoFit/>
          </a:bodyPr>
          <a:lstStyle/>
          <a:p>
            <a:pPr eaLnBrk="0" fontAlgn="base" hangingPunct="0">
              <a:spcBef>
                <a:spcPct val="0"/>
              </a:spcBef>
              <a:spcAft>
                <a:spcPct val="0"/>
              </a:spcAft>
            </a:pPr>
            <a:r>
              <a:rPr lang="en-US" sz="1600" b="1">
                <a:solidFill>
                  <a:srgbClr val="990000"/>
                </a:solidFill>
                <a:latin typeface="Calibri" pitchFamily="-72" charset="0"/>
                <a:ea typeface="Calibri" pitchFamily="-72" charset="0"/>
                <a:cs typeface="Calibri" pitchFamily="-72" charset="0"/>
              </a:rPr>
              <a:t>Simplification</a:t>
            </a:r>
          </a:p>
          <a:p>
            <a:pPr eaLnBrk="0" fontAlgn="base" hangingPunct="0">
              <a:spcBef>
                <a:spcPct val="0"/>
              </a:spcBef>
              <a:spcAft>
                <a:spcPct val="0"/>
              </a:spcAft>
            </a:pPr>
            <a:r>
              <a:rPr lang="en-US" sz="1200">
                <a:solidFill>
                  <a:srgbClr val="000000"/>
                </a:solidFill>
                <a:latin typeface="Calibri" pitchFamily="-72" charset="0"/>
                <a:ea typeface="Calibri" pitchFamily="-72" charset="0"/>
                <a:cs typeface="Calibri" pitchFamily="-72" charset="0"/>
              </a:rPr>
              <a:t>Tata Chemical’s rice husk water filter</a:t>
            </a:r>
            <a:endParaRPr lang="en-US" sz="1200" b="1">
              <a:solidFill>
                <a:srgbClr val="000000"/>
              </a:solidFill>
              <a:latin typeface="Calibri" pitchFamily="-72" charset="0"/>
              <a:ea typeface="Calibri" pitchFamily="-72" charset="0"/>
              <a:cs typeface="Calibri" pitchFamily="-72" charset="0"/>
            </a:endParaRPr>
          </a:p>
        </p:txBody>
      </p:sp>
      <p:sp>
        <p:nvSpPr>
          <p:cNvPr id="17413" name="TextBox 25"/>
          <p:cNvSpPr txBox="1">
            <a:spLocks noChangeArrowheads="1"/>
          </p:cNvSpPr>
          <p:nvPr/>
        </p:nvSpPr>
        <p:spPr bwMode="auto">
          <a:xfrm>
            <a:off x="4708525" y="4976813"/>
            <a:ext cx="1158875" cy="892552"/>
          </a:xfrm>
          <a:prstGeom prst="rect">
            <a:avLst/>
          </a:prstGeom>
          <a:noFill/>
          <a:ln w="9525">
            <a:noFill/>
            <a:miter lim="800000"/>
            <a:headEnd/>
            <a:tailEnd/>
          </a:ln>
        </p:spPr>
        <p:txBody>
          <a:bodyPr wrap="square">
            <a:prstTxWarp prst="textNoShape">
              <a:avLst/>
            </a:prstTxWarp>
            <a:spAutoFit/>
          </a:bodyPr>
          <a:lstStyle/>
          <a:p>
            <a:pPr eaLnBrk="0" fontAlgn="base" hangingPunct="0">
              <a:spcBef>
                <a:spcPct val="0"/>
              </a:spcBef>
              <a:spcAft>
                <a:spcPct val="0"/>
              </a:spcAft>
            </a:pPr>
            <a:r>
              <a:rPr lang="en-US" sz="1600" b="1" dirty="0">
                <a:solidFill>
                  <a:srgbClr val="990000"/>
                </a:solidFill>
                <a:latin typeface="Calibri" pitchFamily="-72" charset="0"/>
                <a:ea typeface="Calibri" pitchFamily="-72" charset="0"/>
                <a:cs typeface="Calibri" pitchFamily="-72" charset="0"/>
              </a:rPr>
              <a:t>Adaptation</a:t>
            </a:r>
          </a:p>
          <a:p>
            <a:pPr eaLnBrk="0" fontAlgn="base" hangingPunct="0">
              <a:spcBef>
                <a:spcPct val="0"/>
              </a:spcBef>
              <a:spcAft>
                <a:spcPct val="0"/>
              </a:spcAft>
            </a:pPr>
            <a:r>
              <a:rPr lang="en-US" sz="1200" dirty="0" err="1" smtClean="0">
                <a:solidFill>
                  <a:prstClr val="black"/>
                </a:solidFill>
                <a:latin typeface="Calibri" pitchFamily="-72" charset="0"/>
                <a:ea typeface="Calibri" pitchFamily="-72" charset="0"/>
                <a:cs typeface="Calibri" pitchFamily="-72" charset="0"/>
              </a:rPr>
              <a:t>Awaaz.De</a:t>
            </a:r>
            <a:r>
              <a:rPr lang="en-US" sz="1200" dirty="0" smtClean="0">
                <a:solidFill>
                  <a:prstClr val="black"/>
                </a:solidFill>
                <a:latin typeface="Calibri" pitchFamily="-72" charset="0"/>
                <a:ea typeface="Calibri" pitchFamily="-72" charset="0"/>
                <a:cs typeface="Calibri" pitchFamily="-72" charset="0"/>
              </a:rPr>
              <a:t> voice message board for education</a:t>
            </a:r>
            <a:endParaRPr lang="en-US" sz="1200" dirty="0">
              <a:solidFill>
                <a:prstClr val="black"/>
              </a:solidFill>
              <a:latin typeface="Calibri" pitchFamily="-72" charset="0"/>
              <a:ea typeface="Calibri" pitchFamily="-72" charset="0"/>
              <a:cs typeface="Calibri" pitchFamily="-72" charset="0"/>
            </a:endParaRPr>
          </a:p>
        </p:txBody>
      </p:sp>
      <p:sp>
        <p:nvSpPr>
          <p:cNvPr id="17414" name="TextBox 26"/>
          <p:cNvSpPr txBox="1">
            <a:spLocks noChangeArrowheads="1"/>
          </p:cNvSpPr>
          <p:nvPr/>
        </p:nvSpPr>
        <p:spPr bwMode="auto">
          <a:xfrm>
            <a:off x="5867400" y="5043488"/>
            <a:ext cx="1447800" cy="1323975"/>
          </a:xfrm>
          <a:prstGeom prst="rect">
            <a:avLst/>
          </a:prstGeom>
          <a:noFill/>
          <a:ln w="9525">
            <a:noFill/>
            <a:miter lim="800000"/>
            <a:headEnd/>
            <a:tailEnd/>
          </a:ln>
        </p:spPr>
        <p:txBody>
          <a:bodyPr>
            <a:prstTxWarp prst="textNoShape">
              <a:avLst/>
            </a:prstTxWarp>
            <a:spAutoFit/>
          </a:bodyPr>
          <a:lstStyle/>
          <a:p>
            <a:pPr algn="r" eaLnBrk="0" fontAlgn="base" hangingPunct="0">
              <a:spcBef>
                <a:spcPct val="0"/>
              </a:spcBef>
              <a:spcAft>
                <a:spcPct val="0"/>
              </a:spcAft>
            </a:pPr>
            <a:r>
              <a:rPr lang="en-US" sz="1600" b="1">
                <a:solidFill>
                  <a:srgbClr val="990000"/>
                </a:solidFill>
                <a:latin typeface="Calibri" pitchFamily="-72" charset="0"/>
                <a:ea typeface="Calibri" pitchFamily="-72" charset="0"/>
                <a:cs typeface="Calibri" pitchFamily="-72" charset="0"/>
              </a:rPr>
              <a:t>Use of Local Resources</a:t>
            </a:r>
          </a:p>
          <a:p>
            <a:pPr algn="r" eaLnBrk="0" fontAlgn="base" hangingPunct="0">
              <a:spcBef>
                <a:spcPct val="0"/>
              </a:spcBef>
              <a:spcAft>
                <a:spcPct val="0"/>
              </a:spcAft>
            </a:pPr>
            <a:r>
              <a:rPr lang="en-US" sz="1200">
                <a:solidFill>
                  <a:srgbClr val="000000"/>
                </a:solidFill>
                <a:latin typeface="Calibri" pitchFamily="-72" charset="0"/>
                <a:ea typeface="Calibri" pitchFamily="-72" charset="0"/>
                <a:cs typeface="Calibri" pitchFamily="-72" charset="0"/>
              </a:rPr>
              <a:t>Husk Power Systems’ rice husk gasification</a:t>
            </a:r>
          </a:p>
          <a:p>
            <a:pPr eaLnBrk="0" fontAlgn="base" hangingPunct="0">
              <a:spcBef>
                <a:spcPct val="0"/>
              </a:spcBef>
              <a:spcAft>
                <a:spcPct val="0"/>
              </a:spcAft>
            </a:pPr>
            <a:endParaRPr lang="en-US" sz="1200" b="1">
              <a:solidFill>
                <a:srgbClr val="CC3300"/>
              </a:solidFill>
              <a:latin typeface="Calibri" pitchFamily="-72" charset="0"/>
              <a:ea typeface="Calibri" pitchFamily="-72" charset="0"/>
              <a:cs typeface="Calibri" pitchFamily="-72" charset="0"/>
            </a:endParaRPr>
          </a:p>
        </p:txBody>
      </p:sp>
      <p:sp>
        <p:nvSpPr>
          <p:cNvPr id="17415" name="TextBox 27"/>
          <p:cNvSpPr txBox="1">
            <a:spLocks noChangeArrowheads="1"/>
          </p:cNvSpPr>
          <p:nvPr/>
        </p:nvSpPr>
        <p:spPr bwMode="auto">
          <a:xfrm>
            <a:off x="5688013" y="3805238"/>
            <a:ext cx="1638300" cy="954087"/>
          </a:xfrm>
          <a:prstGeom prst="rect">
            <a:avLst/>
          </a:prstGeom>
          <a:noFill/>
          <a:ln w="9525">
            <a:noFill/>
            <a:miter lim="800000"/>
            <a:headEnd/>
            <a:tailEnd/>
          </a:ln>
        </p:spPr>
        <p:txBody>
          <a:bodyPr>
            <a:prstTxWarp prst="textNoShape">
              <a:avLst/>
            </a:prstTxWarp>
            <a:spAutoFit/>
          </a:bodyPr>
          <a:lstStyle/>
          <a:p>
            <a:pPr algn="r" eaLnBrk="0" fontAlgn="base" hangingPunct="0">
              <a:spcBef>
                <a:spcPct val="0"/>
              </a:spcBef>
              <a:spcAft>
                <a:spcPct val="0"/>
              </a:spcAft>
            </a:pPr>
            <a:r>
              <a:rPr lang="en-US" sz="1600" b="1">
                <a:solidFill>
                  <a:srgbClr val="990000"/>
                </a:solidFill>
                <a:latin typeface="Calibri" pitchFamily="-72" charset="0"/>
                <a:ea typeface="Calibri" pitchFamily="-72" charset="0"/>
                <a:cs typeface="Calibri" pitchFamily="-72" charset="0"/>
              </a:rPr>
              <a:t>Green Technologies</a:t>
            </a:r>
          </a:p>
          <a:p>
            <a:pPr algn="r" eaLnBrk="0" fontAlgn="base" hangingPunct="0">
              <a:spcBef>
                <a:spcPct val="0"/>
              </a:spcBef>
              <a:spcAft>
                <a:spcPct val="0"/>
              </a:spcAft>
            </a:pPr>
            <a:r>
              <a:rPr lang="en-US" sz="1200">
                <a:solidFill>
                  <a:srgbClr val="000000"/>
                </a:solidFill>
                <a:latin typeface="Calibri" pitchFamily="-72" charset="0"/>
                <a:ea typeface="Calibri" pitchFamily="-72" charset="0"/>
                <a:cs typeface="Calibri" pitchFamily="-72" charset="0"/>
              </a:rPr>
              <a:t>WE CARE Solar suitcase to light delivery rooms </a:t>
            </a:r>
          </a:p>
        </p:txBody>
      </p:sp>
      <p:sp>
        <p:nvSpPr>
          <p:cNvPr id="17416" name="TextBox 28"/>
          <p:cNvSpPr txBox="1">
            <a:spLocks noChangeArrowheads="1"/>
          </p:cNvSpPr>
          <p:nvPr/>
        </p:nvSpPr>
        <p:spPr bwMode="auto">
          <a:xfrm>
            <a:off x="1539875" y="2251075"/>
            <a:ext cx="1778000" cy="954088"/>
          </a:xfrm>
          <a:prstGeom prst="rect">
            <a:avLst/>
          </a:prstGeom>
          <a:noFill/>
          <a:ln w="9525">
            <a:noFill/>
            <a:miter lim="800000"/>
            <a:headEnd/>
            <a:tailEnd/>
          </a:ln>
        </p:spPr>
        <p:txBody>
          <a:bodyPr>
            <a:prstTxWarp prst="textNoShape">
              <a:avLst/>
            </a:prstTxWarp>
            <a:spAutoFit/>
          </a:bodyPr>
          <a:lstStyle/>
          <a:p>
            <a:pPr eaLnBrk="0" fontAlgn="base" hangingPunct="0">
              <a:spcBef>
                <a:spcPct val="0"/>
              </a:spcBef>
              <a:spcAft>
                <a:spcPct val="0"/>
              </a:spcAft>
            </a:pPr>
            <a:r>
              <a:rPr lang="en-US" sz="1600" b="1">
                <a:solidFill>
                  <a:srgbClr val="990000"/>
                </a:solidFill>
                <a:latin typeface="Calibri" pitchFamily="-72" charset="0"/>
                <a:ea typeface="Calibri" pitchFamily="-72" charset="0"/>
                <a:cs typeface="Calibri" pitchFamily="-72" charset="0"/>
              </a:rPr>
              <a:t>Human Centric Design</a:t>
            </a:r>
          </a:p>
          <a:p>
            <a:pPr eaLnBrk="0" fontAlgn="base" hangingPunct="0">
              <a:spcBef>
                <a:spcPct val="0"/>
              </a:spcBef>
              <a:spcAft>
                <a:spcPct val="0"/>
              </a:spcAft>
            </a:pPr>
            <a:r>
              <a:rPr lang="en-US" sz="1200">
                <a:solidFill>
                  <a:srgbClr val="000000"/>
                </a:solidFill>
                <a:latin typeface="Calibri" pitchFamily="-72" charset="0"/>
                <a:ea typeface="Calibri" pitchFamily="-72" charset="0"/>
                <a:cs typeface="Calibri" pitchFamily="-72" charset="0"/>
              </a:rPr>
              <a:t>Jerry Can for Naandi’s  Safe Water Program</a:t>
            </a:r>
          </a:p>
        </p:txBody>
      </p:sp>
      <p:sp>
        <p:nvSpPr>
          <p:cNvPr id="17417" name="TextBox 29"/>
          <p:cNvSpPr txBox="1">
            <a:spLocks noChangeArrowheads="1"/>
          </p:cNvSpPr>
          <p:nvPr/>
        </p:nvSpPr>
        <p:spPr bwMode="auto">
          <a:xfrm>
            <a:off x="5029200" y="685800"/>
            <a:ext cx="1344613" cy="1076325"/>
          </a:xfrm>
          <a:prstGeom prst="rect">
            <a:avLst/>
          </a:prstGeom>
          <a:noFill/>
          <a:ln w="9525">
            <a:noFill/>
            <a:miter lim="800000"/>
            <a:headEnd/>
            <a:tailEnd/>
          </a:ln>
        </p:spPr>
        <p:txBody>
          <a:bodyPr>
            <a:prstTxWarp prst="textNoShape">
              <a:avLst/>
            </a:prstTxWarp>
            <a:spAutoFit/>
          </a:bodyPr>
          <a:lstStyle/>
          <a:p>
            <a:pPr eaLnBrk="0" fontAlgn="base" hangingPunct="0">
              <a:spcBef>
                <a:spcPct val="0"/>
              </a:spcBef>
              <a:spcAft>
                <a:spcPct val="0"/>
              </a:spcAft>
            </a:pPr>
            <a:r>
              <a:rPr lang="en-US" sz="1600" b="1" dirty="0">
                <a:solidFill>
                  <a:srgbClr val="990000"/>
                </a:solidFill>
                <a:latin typeface="Calibri" pitchFamily="-72" charset="0"/>
                <a:ea typeface="Calibri" pitchFamily="-72" charset="0"/>
                <a:cs typeface="Calibri" pitchFamily="-72" charset="0"/>
              </a:rPr>
              <a:t>Lightweight</a:t>
            </a:r>
          </a:p>
          <a:p>
            <a:pPr eaLnBrk="0" fontAlgn="base" hangingPunct="0">
              <a:spcBef>
                <a:spcPct val="0"/>
              </a:spcBef>
              <a:spcAft>
                <a:spcPct val="0"/>
              </a:spcAft>
            </a:pPr>
            <a:r>
              <a:rPr lang="en-US" sz="1200" dirty="0">
                <a:solidFill>
                  <a:srgbClr val="000000"/>
                </a:solidFill>
                <a:latin typeface="Calibri" pitchFamily="-72" charset="0"/>
                <a:ea typeface="Calibri" pitchFamily="-72" charset="0"/>
                <a:cs typeface="Calibri" pitchFamily="-72" charset="0"/>
              </a:rPr>
              <a:t>Cisco and </a:t>
            </a:r>
            <a:r>
              <a:rPr lang="en-US" sz="1200" dirty="0" err="1">
                <a:solidFill>
                  <a:srgbClr val="000000"/>
                </a:solidFill>
                <a:latin typeface="Calibri" pitchFamily="-72" charset="0"/>
                <a:ea typeface="Calibri" pitchFamily="-72" charset="0"/>
                <a:cs typeface="Calibri" pitchFamily="-72" charset="0"/>
              </a:rPr>
              <a:t>NetHope’s</a:t>
            </a:r>
            <a:r>
              <a:rPr lang="en-US" sz="1200" dirty="0">
                <a:solidFill>
                  <a:srgbClr val="000000"/>
                </a:solidFill>
                <a:latin typeface="Calibri" pitchFamily="-72" charset="0"/>
                <a:ea typeface="Calibri" pitchFamily="-72" charset="0"/>
                <a:cs typeface="Calibri" pitchFamily="-72" charset="0"/>
              </a:rPr>
              <a:t> Emergency Net-Relief Kit</a:t>
            </a:r>
          </a:p>
        </p:txBody>
      </p:sp>
      <p:sp>
        <p:nvSpPr>
          <p:cNvPr id="17418" name="Title 22"/>
          <p:cNvSpPr>
            <a:spLocks noGrp="1"/>
          </p:cNvSpPr>
          <p:nvPr/>
        </p:nvSpPr>
        <p:spPr bwMode="auto">
          <a:xfrm>
            <a:off x="2819400" y="2514600"/>
            <a:ext cx="3886200" cy="1300162"/>
          </a:xfrm>
          <a:prstGeom prst="rect">
            <a:avLst/>
          </a:prstGeom>
          <a:noFill/>
          <a:ln w="9525">
            <a:noFill/>
            <a:miter lim="800000"/>
            <a:headEnd/>
            <a:tailEnd/>
          </a:ln>
        </p:spPr>
        <p:txBody>
          <a:bodyPr lIns="0" rIns="0" bIns="0" anchor="b">
            <a:prstTxWarp prst="textNoShape">
              <a:avLst/>
            </a:prstTxWarp>
          </a:bodyPr>
          <a:lstStyle/>
          <a:p>
            <a:pPr algn="ctr" eaLnBrk="0" fontAlgn="base" hangingPunct="0">
              <a:spcBef>
                <a:spcPct val="0"/>
              </a:spcBef>
              <a:spcAft>
                <a:spcPct val="0"/>
              </a:spcAft>
            </a:pPr>
            <a:r>
              <a:rPr lang="en-US" sz="4000" dirty="0" smtClean="0">
                <a:solidFill>
                  <a:schemeClr val="tx2"/>
                </a:solidFill>
                <a:latin typeface="Tw Cen MT"/>
                <a:ea typeface="ＭＳ Ｐゴシック" pitchFamily="-72" charset="-128"/>
                <a:cs typeface="Tw Cen MT"/>
              </a:rPr>
              <a:t>FRUGAL </a:t>
            </a:r>
          </a:p>
          <a:p>
            <a:pPr algn="ctr" eaLnBrk="0" fontAlgn="base" hangingPunct="0">
              <a:spcBef>
                <a:spcPct val="0"/>
              </a:spcBef>
              <a:spcAft>
                <a:spcPct val="0"/>
              </a:spcAft>
            </a:pPr>
            <a:r>
              <a:rPr lang="en-US" sz="4000" dirty="0" smtClean="0">
                <a:solidFill>
                  <a:schemeClr val="tx2"/>
                </a:solidFill>
                <a:latin typeface="Tw Cen MT"/>
                <a:ea typeface="ＭＳ Ｐゴシック" pitchFamily="-72" charset="-128"/>
                <a:cs typeface="Tw Cen MT"/>
              </a:rPr>
              <a:t>INNOVATION</a:t>
            </a:r>
            <a:endParaRPr lang="en-US" sz="4000" dirty="0">
              <a:solidFill>
                <a:schemeClr val="tx2"/>
              </a:solidFill>
              <a:latin typeface="Tw Cen MT"/>
              <a:ea typeface="ＭＳ Ｐゴシック" pitchFamily="-72" charset="-128"/>
              <a:cs typeface="Tw Cen MT"/>
            </a:endParaRPr>
          </a:p>
        </p:txBody>
      </p:sp>
      <p:sp>
        <p:nvSpPr>
          <p:cNvPr id="17419" name="AcnBodyText_ID_271479"/>
          <p:cNvSpPr>
            <a:spLocks noChangeArrowheads="1"/>
          </p:cNvSpPr>
          <p:nvPr/>
        </p:nvSpPr>
        <p:spPr bwMode="auto">
          <a:xfrm>
            <a:off x="1604963" y="3176588"/>
            <a:ext cx="2057400" cy="609600"/>
          </a:xfrm>
          <a:prstGeom prst="rect">
            <a:avLst/>
          </a:prstGeom>
          <a:noFill/>
          <a:ln w="9525">
            <a:noFill/>
            <a:miter lim="800000"/>
            <a:headEnd/>
            <a:tailEnd/>
          </a:ln>
        </p:spPr>
        <p:txBody>
          <a:bodyPr lIns="0" tIns="0" rIns="0" bIns="0">
            <a:prstTxWarp prst="textNoShape">
              <a:avLst/>
            </a:prstTxWarp>
          </a:bodyPr>
          <a:lstStyle/>
          <a:p>
            <a:pPr eaLnBrk="0" fontAlgn="base" hangingPunct="0">
              <a:spcBef>
                <a:spcPct val="0"/>
              </a:spcBef>
              <a:spcAft>
                <a:spcPct val="0"/>
              </a:spcAft>
            </a:pPr>
            <a:endParaRPr lang="en-US" sz="1200">
              <a:solidFill>
                <a:srgbClr val="000000"/>
              </a:solidFill>
              <a:latin typeface="Book Antiqua" pitchFamily="-72" charset="0"/>
              <a:ea typeface="ＭＳ Ｐゴシック" pitchFamily="-72" charset="-128"/>
              <a:cs typeface="ＭＳ Ｐゴシック" pitchFamily="-72" charset="-128"/>
            </a:endParaRPr>
          </a:p>
        </p:txBody>
      </p:sp>
      <p:sp>
        <p:nvSpPr>
          <p:cNvPr id="17420" name="AcnBodyText_ID_271479"/>
          <p:cNvSpPr>
            <a:spLocks noChangeArrowheads="1"/>
          </p:cNvSpPr>
          <p:nvPr/>
        </p:nvSpPr>
        <p:spPr bwMode="auto">
          <a:xfrm>
            <a:off x="1300163" y="4852988"/>
            <a:ext cx="2133600" cy="609600"/>
          </a:xfrm>
          <a:prstGeom prst="rect">
            <a:avLst/>
          </a:prstGeom>
          <a:noFill/>
          <a:ln w="9525">
            <a:noFill/>
            <a:miter lim="800000"/>
            <a:headEnd/>
            <a:tailEnd/>
          </a:ln>
        </p:spPr>
        <p:txBody>
          <a:bodyPr lIns="0" tIns="0" rIns="0" bIns="0">
            <a:prstTxWarp prst="textNoShape">
              <a:avLst/>
            </a:prstTxWarp>
          </a:bodyPr>
          <a:lstStyle/>
          <a:p>
            <a:pPr eaLnBrk="0" fontAlgn="base" hangingPunct="0">
              <a:spcBef>
                <a:spcPct val="0"/>
              </a:spcBef>
              <a:spcAft>
                <a:spcPct val="0"/>
              </a:spcAft>
            </a:pPr>
            <a:endParaRPr lang="en-US" sz="1200">
              <a:solidFill>
                <a:srgbClr val="000000"/>
              </a:solidFill>
              <a:latin typeface="Book Antiqua" pitchFamily="-72" charset="0"/>
              <a:ea typeface="ＭＳ Ｐゴシック" pitchFamily="-72" charset="-128"/>
              <a:cs typeface="ＭＳ Ｐゴシック" pitchFamily="-72" charset="-128"/>
            </a:endParaRPr>
          </a:p>
        </p:txBody>
      </p:sp>
      <p:sp>
        <p:nvSpPr>
          <p:cNvPr id="17421" name="AcnBodyText_ID_271479"/>
          <p:cNvSpPr>
            <a:spLocks noChangeArrowheads="1"/>
          </p:cNvSpPr>
          <p:nvPr/>
        </p:nvSpPr>
        <p:spPr bwMode="auto">
          <a:xfrm>
            <a:off x="2824163" y="5507038"/>
            <a:ext cx="2133600" cy="609600"/>
          </a:xfrm>
          <a:prstGeom prst="rect">
            <a:avLst/>
          </a:prstGeom>
          <a:noFill/>
          <a:ln w="9525">
            <a:noFill/>
            <a:miter lim="800000"/>
            <a:headEnd/>
            <a:tailEnd/>
          </a:ln>
        </p:spPr>
        <p:txBody>
          <a:bodyPr lIns="0" tIns="0" rIns="0" bIns="0">
            <a:prstTxWarp prst="textNoShape">
              <a:avLst/>
            </a:prstTxWarp>
          </a:bodyPr>
          <a:lstStyle/>
          <a:p>
            <a:pPr eaLnBrk="0" fontAlgn="base" hangingPunct="0">
              <a:spcBef>
                <a:spcPct val="0"/>
              </a:spcBef>
              <a:spcAft>
                <a:spcPct val="0"/>
              </a:spcAft>
            </a:pPr>
            <a:endParaRPr lang="en-US" sz="1200">
              <a:solidFill>
                <a:srgbClr val="000000"/>
              </a:solidFill>
              <a:latin typeface="Book Antiqua" pitchFamily="-72" charset="0"/>
              <a:ea typeface="ＭＳ Ｐゴシック" pitchFamily="-72" charset="-128"/>
              <a:cs typeface="ＭＳ Ｐゴシック" pitchFamily="-72" charset="-128"/>
            </a:endParaRPr>
          </a:p>
        </p:txBody>
      </p:sp>
      <p:pic>
        <p:nvPicPr>
          <p:cNvPr id="12312" name="Picture 13" descr="naandi%20women"/>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50292" y="2250870"/>
            <a:ext cx="1307148" cy="10472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pic>
        <p:nvPicPr>
          <p:cNvPr id="38"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733800" y="609600"/>
            <a:ext cx="1295400" cy="112510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7424" name="TextBox 25"/>
          <p:cNvSpPr txBox="1">
            <a:spLocks noChangeArrowheads="1"/>
          </p:cNvSpPr>
          <p:nvPr/>
        </p:nvSpPr>
        <p:spPr bwMode="auto">
          <a:xfrm>
            <a:off x="1574800" y="4845050"/>
            <a:ext cx="1593850" cy="1385888"/>
          </a:xfrm>
          <a:prstGeom prst="rect">
            <a:avLst/>
          </a:prstGeom>
          <a:noFill/>
          <a:ln w="9525">
            <a:noFill/>
            <a:miter lim="800000"/>
            <a:headEnd/>
            <a:tailEnd/>
          </a:ln>
        </p:spPr>
        <p:txBody>
          <a:bodyPr>
            <a:prstTxWarp prst="textNoShape">
              <a:avLst/>
            </a:prstTxWarp>
            <a:spAutoFit/>
          </a:bodyPr>
          <a:lstStyle/>
          <a:p>
            <a:pPr eaLnBrk="0" fontAlgn="base" hangingPunct="0">
              <a:spcBef>
                <a:spcPct val="0"/>
              </a:spcBef>
              <a:spcAft>
                <a:spcPct val="0"/>
              </a:spcAft>
            </a:pPr>
            <a:r>
              <a:rPr lang="en-US" sz="1600" b="1">
                <a:solidFill>
                  <a:srgbClr val="990000"/>
                </a:solidFill>
                <a:latin typeface="Calibri" pitchFamily="-72" charset="0"/>
                <a:ea typeface="Calibri" pitchFamily="-72" charset="0"/>
                <a:cs typeface="Calibri" pitchFamily="-72" charset="0"/>
              </a:rPr>
              <a:t>New Distribution Models</a:t>
            </a:r>
          </a:p>
          <a:p>
            <a:pPr eaLnBrk="0" fontAlgn="base" hangingPunct="0">
              <a:spcBef>
                <a:spcPct val="0"/>
              </a:spcBef>
              <a:spcAft>
                <a:spcPct val="0"/>
              </a:spcAft>
            </a:pPr>
            <a:r>
              <a:rPr lang="en-US" sz="1200">
                <a:solidFill>
                  <a:srgbClr val="000000"/>
                </a:solidFill>
                <a:latin typeface="Calibri" pitchFamily="-72" charset="0"/>
                <a:ea typeface="Calibri" pitchFamily="-72" charset="0"/>
                <a:cs typeface="Calibri" pitchFamily="-72" charset="0"/>
              </a:rPr>
              <a:t>Solar Sisters’ Avon style solar product distribution</a:t>
            </a:r>
            <a:endParaRPr lang="en-US" sz="1200" b="1">
              <a:solidFill>
                <a:srgbClr val="000000"/>
              </a:solidFill>
              <a:latin typeface="Calibri" pitchFamily="-72" charset="0"/>
              <a:ea typeface="Calibri" pitchFamily="-72" charset="0"/>
              <a:cs typeface="Calibri" pitchFamily="-72" charset="0"/>
            </a:endParaRPr>
          </a:p>
        </p:txBody>
      </p:sp>
      <p:sp>
        <p:nvSpPr>
          <p:cNvPr id="17425" name="TextBox 25"/>
          <p:cNvSpPr txBox="1">
            <a:spLocks noChangeArrowheads="1"/>
          </p:cNvSpPr>
          <p:nvPr/>
        </p:nvSpPr>
        <p:spPr bwMode="auto">
          <a:xfrm>
            <a:off x="6034088" y="920144"/>
            <a:ext cx="1281112" cy="1384995"/>
          </a:xfrm>
          <a:prstGeom prst="rect">
            <a:avLst/>
          </a:prstGeom>
          <a:noFill/>
          <a:ln w="9525">
            <a:noFill/>
            <a:miter lim="800000"/>
            <a:headEnd/>
            <a:tailEnd/>
          </a:ln>
        </p:spPr>
        <p:txBody>
          <a:bodyPr wrap="square">
            <a:prstTxWarp prst="textNoShape">
              <a:avLst/>
            </a:prstTxWarp>
            <a:spAutoFit/>
          </a:bodyPr>
          <a:lstStyle/>
          <a:p>
            <a:pPr algn="r" eaLnBrk="0" fontAlgn="base" hangingPunct="0">
              <a:spcBef>
                <a:spcPct val="0"/>
              </a:spcBef>
              <a:spcAft>
                <a:spcPct val="0"/>
              </a:spcAft>
            </a:pPr>
            <a:r>
              <a:rPr lang="en-US" sz="1600" b="1" dirty="0">
                <a:solidFill>
                  <a:srgbClr val="990000"/>
                </a:solidFill>
                <a:latin typeface="Calibri" pitchFamily="-72" charset="0"/>
                <a:ea typeface="Calibri" pitchFamily="-72" charset="0"/>
                <a:cs typeface="Calibri" pitchFamily="-72" charset="0"/>
              </a:rPr>
              <a:t>Mobile Enabled Solutions</a:t>
            </a:r>
          </a:p>
          <a:p>
            <a:pPr algn="r" eaLnBrk="0" fontAlgn="base" hangingPunct="0">
              <a:spcBef>
                <a:spcPct val="0"/>
              </a:spcBef>
              <a:spcAft>
                <a:spcPct val="0"/>
              </a:spcAft>
            </a:pPr>
            <a:r>
              <a:rPr lang="en-US" sz="1200" dirty="0" err="1" smtClean="0">
                <a:solidFill>
                  <a:srgbClr val="000000"/>
                </a:solidFill>
                <a:latin typeface="Calibri" pitchFamily="-72" charset="0"/>
                <a:ea typeface="Calibri" pitchFamily="-72" charset="0"/>
                <a:cs typeface="Calibri" pitchFamily="-72" charset="0"/>
              </a:rPr>
              <a:t>Kopo</a:t>
            </a:r>
            <a:r>
              <a:rPr lang="en-US" sz="1200" dirty="0" smtClean="0">
                <a:solidFill>
                  <a:srgbClr val="000000"/>
                </a:solidFill>
                <a:latin typeface="Calibri" pitchFamily="-72" charset="0"/>
                <a:ea typeface="Calibri" pitchFamily="-72" charset="0"/>
                <a:cs typeface="Calibri" pitchFamily="-72" charset="0"/>
              </a:rPr>
              <a:t> </a:t>
            </a:r>
            <a:r>
              <a:rPr lang="en-US" sz="1200" dirty="0" err="1" smtClean="0">
                <a:solidFill>
                  <a:srgbClr val="000000"/>
                </a:solidFill>
                <a:latin typeface="Calibri" pitchFamily="-72" charset="0"/>
                <a:ea typeface="Calibri" pitchFamily="-72" charset="0"/>
                <a:cs typeface="Calibri" pitchFamily="-72" charset="0"/>
              </a:rPr>
              <a:t>Kopo</a:t>
            </a:r>
            <a:r>
              <a:rPr lang="en-US" sz="1200" dirty="0" smtClean="0">
                <a:solidFill>
                  <a:srgbClr val="000000"/>
                </a:solidFill>
                <a:latin typeface="Calibri" pitchFamily="-72" charset="0"/>
                <a:ea typeface="Calibri" pitchFamily="-72" charset="0"/>
                <a:cs typeface="Calibri" pitchFamily="-72" charset="0"/>
              </a:rPr>
              <a:t> mobile money platform </a:t>
            </a:r>
            <a:endParaRPr lang="en-US" sz="1200" dirty="0">
              <a:solidFill>
                <a:srgbClr val="000000"/>
              </a:solidFill>
              <a:latin typeface="Calibri" pitchFamily="-72" charset="0"/>
              <a:ea typeface="Calibri" pitchFamily="-72" charset="0"/>
              <a:cs typeface="Calibri" pitchFamily="-72" charset="0"/>
            </a:endParaRPr>
          </a:p>
        </p:txBody>
      </p:sp>
      <p:pic>
        <p:nvPicPr>
          <p:cNvPr id="4" name="Picture 3" descr="solar sisters.pn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54000" y="4934794"/>
            <a:ext cx="1303440" cy="11444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Picture 2" descr="Untitled.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4400" y="838200"/>
            <a:ext cx="1309740" cy="112510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Picture 1" descr="the_jaipur_foot_img4.jp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871808" y="2316510"/>
            <a:ext cx="982662" cy="13376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descr="husks1.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325631" y="5044141"/>
            <a:ext cx="1447510" cy="10856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descr="wecare.jpg"/>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7349182" y="3805845"/>
            <a:ext cx="1470210" cy="11184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descr="rice filter.jpg"/>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32886" y="3578130"/>
            <a:ext cx="1307148" cy="108378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descr="awaaz.gif"/>
          <p:cNvPicPr>
            <a:picLocks noChangeAspect="1"/>
          </p:cNvPicPr>
          <p:nvPr/>
        </p:nvPicPr>
        <p:blipFill rotWithShape="1">
          <a:blip r:embed="rId10" cstate="screen">
            <a:extLst>
              <a:ext uri="{28A0092B-C50C-407E-A947-70E740481C1C}">
                <a14:useLocalDpi xmlns:a14="http://schemas.microsoft.com/office/drawing/2010/main"/>
              </a:ext>
            </a:extLst>
          </a:blip>
          <a:srcRect l="18972"/>
          <a:stretch/>
        </p:blipFill>
        <p:spPr>
          <a:xfrm>
            <a:off x="3200400" y="5029200"/>
            <a:ext cx="1469113" cy="12743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descr="kokop.jpg"/>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7349182" y="985838"/>
            <a:ext cx="1287291" cy="11251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rot="5400000">
            <a:off x="6459378" y="2639199"/>
            <a:ext cx="492443" cy="4267200"/>
          </a:xfrm>
          <a:prstGeom prst="rect">
            <a:avLst/>
          </a:prstGeom>
          <a:solidFill>
            <a:schemeClr val="tx2">
              <a:lumMod val="75000"/>
            </a:schemeClr>
          </a:solidFill>
        </p:spPr>
        <p:txBody>
          <a:bodyPr vert="vert270" wrap="square" rtlCol="0">
            <a:spAutoFit/>
          </a:bodyPr>
          <a:lstStyle/>
          <a:p>
            <a:r>
              <a:rPr lang="en-US" sz="2000" dirty="0" smtClean="0">
                <a:solidFill>
                  <a:schemeClr val="bg1"/>
                </a:solidFill>
                <a:latin typeface="Franklin Gothic Book"/>
                <a:cs typeface="Franklin Gothic Book"/>
              </a:rPr>
              <a:t>Education</a:t>
            </a:r>
            <a:endParaRPr lang="en-US" sz="2000" dirty="0">
              <a:solidFill>
                <a:schemeClr val="bg1"/>
              </a:solidFill>
              <a:latin typeface="Franklin Gothic Book"/>
              <a:cs typeface="Franklin Gothic Book"/>
            </a:endParaRPr>
          </a:p>
        </p:txBody>
      </p:sp>
      <p:sp>
        <p:nvSpPr>
          <p:cNvPr id="9" name="TextBox 8"/>
          <p:cNvSpPr txBox="1"/>
          <p:nvPr/>
        </p:nvSpPr>
        <p:spPr>
          <a:xfrm rot="5400000">
            <a:off x="6459379" y="2042457"/>
            <a:ext cx="492443" cy="4267200"/>
          </a:xfrm>
          <a:prstGeom prst="rect">
            <a:avLst/>
          </a:prstGeom>
          <a:solidFill>
            <a:schemeClr val="accent4">
              <a:lumMod val="50000"/>
            </a:schemeClr>
          </a:solidFill>
        </p:spPr>
        <p:txBody>
          <a:bodyPr vert="vert270" wrap="square" rtlCol="0">
            <a:spAutoFit/>
          </a:bodyPr>
          <a:lstStyle/>
          <a:p>
            <a:r>
              <a:rPr lang="en-US" sz="2000" dirty="0" smtClean="0">
                <a:solidFill>
                  <a:schemeClr val="bg1"/>
                </a:solidFill>
                <a:latin typeface="Franklin Gothic Book"/>
                <a:cs typeface="Franklin Gothic Book"/>
              </a:rPr>
              <a:t>Frugal</a:t>
            </a:r>
            <a:endParaRPr lang="en-US" sz="2000" dirty="0">
              <a:solidFill>
                <a:schemeClr val="bg1"/>
              </a:solidFill>
              <a:latin typeface="Franklin Gothic Book"/>
              <a:cs typeface="Franklin Gothic Book"/>
            </a:endParaRPr>
          </a:p>
        </p:txBody>
      </p:sp>
      <p:sp>
        <p:nvSpPr>
          <p:cNvPr id="6" name="TextBox 5"/>
          <p:cNvSpPr txBox="1"/>
          <p:nvPr/>
        </p:nvSpPr>
        <p:spPr>
          <a:xfrm rot="5400000">
            <a:off x="6459379" y="1419999"/>
            <a:ext cx="492443" cy="4267200"/>
          </a:xfrm>
          <a:prstGeom prst="rect">
            <a:avLst/>
          </a:prstGeom>
          <a:solidFill>
            <a:srgbClr val="385B49"/>
          </a:solidFill>
        </p:spPr>
        <p:txBody>
          <a:bodyPr vert="vert270" wrap="square" rtlCol="0">
            <a:spAutoFit/>
          </a:bodyPr>
          <a:lstStyle/>
          <a:p>
            <a:r>
              <a:rPr lang="en-US" sz="2000" dirty="0" smtClean="0">
                <a:solidFill>
                  <a:schemeClr val="bg1"/>
                </a:solidFill>
                <a:latin typeface="Franklin Gothic Book"/>
                <a:cs typeface="Franklin Gothic Book"/>
              </a:rPr>
              <a:t>GSBI</a:t>
            </a:r>
            <a:endParaRPr lang="en-US" sz="2000" dirty="0">
              <a:solidFill>
                <a:schemeClr val="bg1"/>
              </a:solidFill>
              <a:latin typeface="Franklin Gothic Book"/>
              <a:cs typeface="Franklin Gothic Book"/>
            </a:endParaRPr>
          </a:p>
        </p:txBody>
      </p:sp>
      <p:sp>
        <p:nvSpPr>
          <p:cNvPr id="3" name="Title 2"/>
          <p:cNvSpPr>
            <a:spLocks noGrp="1"/>
          </p:cNvSpPr>
          <p:nvPr>
            <p:ph type="title"/>
          </p:nvPr>
        </p:nvSpPr>
        <p:spPr/>
        <p:txBody>
          <a:bodyPr/>
          <a:lstStyle/>
          <a:p>
            <a:r>
              <a:rPr lang="en-US" sz="4000" dirty="0" smtClean="0">
                <a:latin typeface="Tw Cen MT"/>
                <a:cs typeface="Tw Cen MT"/>
              </a:rPr>
              <a:t>CENTER SECTOR STRATEGY</a:t>
            </a:r>
            <a:endParaRPr lang="en-US" sz="4000" dirty="0">
              <a:latin typeface="Tw Cen MT"/>
              <a:cs typeface="Tw Cen MT"/>
            </a:endParaRPr>
          </a:p>
        </p:txBody>
      </p:sp>
      <p:sp>
        <p:nvSpPr>
          <p:cNvPr id="4" name="TextBox 3"/>
          <p:cNvSpPr txBox="1"/>
          <p:nvPr/>
        </p:nvSpPr>
        <p:spPr>
          <a:xfrm rot="16200000">
            <a:off x="4604266" y="3686145"/>
            <a:ext cx="3505200" cy="400110"/>
          </a:xfrm>
          <a:prstGeom prst="rect">
            <a:avLst/>
          </a:prstGeom>
          <a:solidFill>
            <a:srgbClr val="14393E"/>
          </a:solidFill>
        </p:spPr>
        <p:txBody>
          <a:bodyPr wrap="square" rtlCol="0">
            <a:spAutoFit/>
          </a:bodyPr>
          <a:lstStyle/>
          <a:p>
            <a:r>
              <a:rPr lang="en-US" sz="2000" dirty="0" smtClean="0">
                <a:solidFill>
                  <a:schemeClr val="bg1"/>
                </a:solidFill>
                <a:latin typeface="Franklin Gothic Book"/>
                <a:cs typeface="Franklin Gothic Book"/>
              </a:rPr>
              <a:t>SECTOR 1: OFF GRID ENERGY</a:t>
            </a:r>
            <a:endParaRPr lang="en-US" sz="2000" dirty="0">
              <a:solidFill>
                <a:schemeClr val="bg1"/>
              </a:solidFill>
              <a:latin typeface="Franklin Gothic Book"/>
              <a:cs typeface="Franklin Gothic Book"/>
            </a:endParaRPr>
          </a:p>
        </p:txBody>
      </p:sp>
      <p:sp>
        <p:nvSpPr>
          <p:cNvPr id="5" name="TextBox 4"/>
          <p:cNvSpPr txBox="1"/>
          <p:nvPr/>
        </p:nvSpPr>
        <p:spPr>
          <a:xfrm rot="16200000">
            <a:off x="5213866" y="3686145"/>
            <a:ext cx="3505200" cy="400110"/>
          </a:xfrm>
          <a:prstGeom prst="rect">
            <a:avLst/>
          </a:prstGeom>
          <a:solidFill>
            <a:srgbClr val="14393E"/>
          </a:solidFill>
        </p:spPr>
        <p:txBody>
          <a:bodyPr wrap="square" rtlCol="0">
            <a:spAutoFit/>
          </a:bodyPr>
          <a:lstStyle/>
          <a:p>
            <a:r>
              <a:rPr lang="en-US" sz="2000" dirty="0" smtClean="0">
                <a:solidFill>
                  <a:schemeClr val="bg1"/>
                </a:solidFill>
                <a:latin typeface="Franklin Gothic Book"/>
                <a:cs typeface="Franklin Gothic Book"/>
              </a:rPr>
              <a:t>SECTOR 2: HEALTH</a:t>
            </a:r>
            <a:endParaRPr lang="en-US" sz="2000" dirty="0">
              <a:solidFill>
                <a:schemeClr val="bg1"/>
              </a:solidFill>
              <a:latin typeface="Franklin Gothic Book"/>
              <a:cs typeface="Franklin Gothic Book"/>
            </a:endParaRPr>
          </a:p>
        </p:txBody>
      </p:sp>
      <p:pic>
        <p:nvPicPr>
          <p:cNvPr id="7" name="Picture 6" descr="sector-strateg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440" y="1676400"/>
            <a:ext cx="6702440" cy="50101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par>
                          <p:cTn id="8" fill="hold">
                            <p:stCondLst>
                              <p:cond delay="40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0"/>
                                        <p:tgtEl>
                                          <p:spTgt spid="9"/>
                                        </p:tgtEl>
                                      </p:cBhvr>
                                    </p:animEffect>
                                  </p:childTnLst>
                                </p:cTn>
                              </p:par>
                            </p:childTnLst>
                          </p:cTn>
                        </p:par>
                        <p:par>
                          <p:cTn id="12" fill="hold">
                            <p:stCondLst>
                              <p:cond delay="6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0"/>
                                        <p:tgtEl>
                                          <p:spTgt spid="10"/>
                                        </p:tgtEl>
                                      </p:cBhvr>
                                    </p:animEffect>
                                  </p:childTnLst>
                                </p:cTn>
                              </p:par>
                            </p:childTnLst>
                          </p:cTn>
                        </p:par>
                        <p:par>
                          <p:cTn id="16" fill="hold">
                            <p:stCondLst>
                              <p:cond delay="8000"/>
                            </p:stCondLst>
                            <p:childTnLst>
                              <p:par>
                                <p:cTn id="17" presetID="10" presetClass="entr" presetSubtype="0" fill="hold" grpId="0" nodeType="afterEffect">
                                  <p:stCondLst>
                                    <p:cond delay="20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000"/>
                                        <p:tgtEl>
                                          <p:spTgt spid="4"/>
                                        </p:tgtEl>
                                      </p:cBhvr>
                                    </p:animEffect>
                                  </p:childTnLst>
                                </p:cTn>
                              </p:par>
                            </p:childTnLst>
                          </p:cTn>
                        </p:par>
                        <p:par>
                          <p:cTn id="20" fill="hold">
                            <p:stCondLst>
                              <p:cond delay="120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6" grpId="0" animBg="1"/>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000" dirty="0" smtClean="0">
                <a:latin typeface="Tw Cen MT"/>
                <a:cs typeface="Tw Cen MT"/>
              </a:rPr>
              <a:t>ENERGY POVERTY	</a:t>
            </a:r>
            <a:endParaRPr lang="en-US" sz="4000" dirty="0">
              <a:latin typeface="Tw Cen MT"/>
              <a:cs typeface="Tw Cen MT"/>
            </a:endParaRPr>
          </a:p>
        </p:txBody>
      </p:sp>
      <p:pic>
        <p:nvPicPr>
          <p:cNvPr id="7" name="Picture 6"/>
          <p:cNvPicPr>
            <a:picLocks noChangeAspect="1"/>
          </p:cNvPicPr>
          <p:nvPr/>
        </p:nvPicPr>
        <p:blipFill>
          <a:blip r:embed="rId3"/>
          <a:stretch>
            <a:fillRect/>
          </a:stretch>
        </p:blipFill>
        <p:spPr>
          <a:xfrm>
            <a:off x="787840" y="1828800"/>
            <a:ext cx="7594160" cy="4572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000" dirty="0" smtClean="0">
                <a:latin typeface="Tw Cen MT"/>
                <a:cs typeface="Tw Cen MT"/>
              </a:rPr>
              <a:t>ENERGY POVERTY	</a:t>
            </a:r>
            <a:endParaRPr lang="en-US" sz="4000" dirty="0">
              <a:latin typeface="Tw Cen MT"/>
              <a:cs typeface="Tw Cen MT"/>
            </a:endParaRPr>
          </a:p>
        </p:txBody>
      </p:sp>
      <p:pic>
        <p:nvPicPr>
          <p:cNvPr id="4" name="Picture 3"/>
          <p:cNvPicPr>
            <a:picLocks noChangeAspect="1"/>
          </p:cNvPicPr>
          <p:nvPr/>
        </p:nvPicPr>
        <p:blipFill>
          <a:blip r:embed="rId3"/>
          <a:stretch>
            <a:fillRect/>
          </a:stretch>
        </p:blipFill>
        <p:spPr>
          <a:xfrm>
            <a:off x="76200" y="1524000"/>
            <a:ext cx="8994352" cy="5334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2"/>
          <p:cNvSpPr>
            <a:spLocks noGrp="1" noChangeArrowheads="1"/>
          </p:cNvSpPr>
          <p:nvPr>
            <p:ph type="title"/>
          </p:nvPr>
        </p:nvSpPr>
        <p:spPr/>
        <p:txBody>
          <a:bodyPr/>
          <a:lstStyle/>
          <a:p>
            <a:pPr eaLnBrk="1" hangingPunct="1"/>
            <a:r>
              <a:rPr lang="en-US" sz="4000" dirty="0">
                <a:latin typeface="Tw Cen MT" pitchFamily="34" charset="0"/>
                <a:cs typeface="MS PGothic" pitchFamily="34" charset="-128"/>
              </a:rPr>
              <a:t>Energy Map</a:t>
            </a:r>
          </a:p>
        </p:txBody>
      </p:sp>
      <p:pic>
        <p:nvPicPr>
          <p:cNvPr id="3" name="Picture 2" descr="energymap-hor.jpg">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 y="1600200"/>
            <a:ext cx="8839200" cy="5029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xmlns:mv="urn:schemas-microsoft-com:mac:vml">
      <p:transition spd="slow">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a:xfrm>
            <a:off x="381000" y="2286000"/>
            <a:ext cx="3048000" cy="4343400"/>
          </a:xfrm>
        </p:spPr>
        <p:txBody>
          <a:bodyPr>
            <a:normAutofit/>
          </a:bodyPr>
          <a:lstStyle/>
          <a:p>
            <a:pPr marL="45720" indent="0">
              <a:buNone/>
            </a:pPr>
            <a:r>
              <a:rPr lang="en-US" dirty="0">
                <a:latin typeface="Tw Cen MT" pitchFamily="34" charset="0"/>
              </a:rPr>
              <a:t>PROBLEM</a:t>
            </a:r>
            <a:r>
              <a:rPr lang="en-US" sz="3200" dirty="0">
                <a:latin typeface="Tw Cen MT" pitchFamily="34" charset="0"/>
              </a:rPr>
              <a:t>:</a:t>
            </a:r>
            <a:r>
              <a:rPr lang="en-US" sz="2400" dirty="0"/>
              <a:t> </a:t>
            </a:r>
            <a:endParaRPr lang="en-US" sz="2400" dirty="0" smtClean="0"/>
          </a:p>
          <a:p>
            <a:pPr marL="45720" indent="0">
              <a:buNone/>
            </a:pPr>
            <a:r>
              <a:rPr lang="en-US" sz="2000" dirty="0" smtClean="0">
                <a:solidFill>
                  <a:schemeClr val="tx1"/>
                </a:solidFill>
                <a:latin typeface="Franklin Gothic Book" pitchFamily="34" charset="0"/>
              </a:rPr>
              <a:t>125,000 </a:t>
            </a:r>
            <a:r>
              <a:rPr lang="en-US" sz="2000" dirty="0">
                <a:solidFill>
                  <a:schemeClr val="tx1"/>
                </a:solidFill>
                <a:latin typeface="Franklin Gothic Book" pitchFamily="34" charset="0"/>
              </a:rPr>
              <a:t>villages </a:t>
            </a:r>
            <a:r>
              <a:rPr lang="en-US" sz="2000" dirty="0" smtClean="0">
                <a:solidFill>
                  <a:schemeClr val="tx1"/>
                </a:solidFill>
                <a:latin typeface="Franklin Gothic Book" pitchFamily="34" charset="0"/>
              </a:rPr>
              <a:t/>
            </a:r>
            <a:br>
              <a:rPr lang="en-US" sz="2000" dirty="0" smtClean="0">
                <a:solidFill>
                  <a:schemeClr val="tx1"/>
                </a:solidFill>
                <a:latin typeface="Franklin Gothic Book" pitchFamily="34" charset="0"/>
              </a:rPr>
            </a:br>
            <a:r>
              <a:rPr lang="en-US" sz="2000" dirty="0" smtClean="0">
                <a:solidFill>
                  <a:schemeClr val="tx1"/>
                </a:solidFill>
                <a:latin typeface="Franklin Gothic Book" pitchFamily="34" charset="0"/>
              </a:rPr>
              <a:t>“</a:t>
            </a:r>
            <a:r>
              <a:rPr lang="en-US" sz="2000" dirty="0">
                <a:solidFill>
                  <a:schemeClr val="tx1"/>
                </a:solidFill>
                <a:latin typeface="Franklin Gothic Book" pitchFamily="34" charset="0"/>
              </a:rPr>
              <a:t>off </a:t>
            </a:r>
            <a:r>
              <a:rPr lang="en-US" sz="2000" dirty="0" smtClean="0">
                <a:solidFill>
                  <a:schemeClr val="tx1"/>
                </a:solidFill>
                <a:latin typeface="Franklin Gothic Book" pitchFamily="34" charset="0"/>
              </a:rPr>
              <a:t>the </a:t>
            </a:r>
            <a:r>
              <a:rPr lang="en-US" sz="2000" dirty="0">
                <a:solidFill>
                  <a:schemeClr val="tx1"/>
                </a:solidFill>
                <a:latin typeface="Franklin Gothic Book" pitchFamily="34" charset="0"/>
              </a:rPr>
              <a:t>grid” in India, leaving </a:t>
            </a:r>
            <a:r>
              <a:rPr lang="en-US" sz="2000" dirty="0" smtClean="0">
                <a:solidFill>
                  <a:schemeClr val="tx1"/>
                </a:solidFill>
                <a:latin typeface="Franklin Gothic Book" pitchFamily="34" charset="0"/>
              </a:rPr>
              <a:t>480 million people </a:t>
            </a:r>
            <a:r>
              <a:rPr lang="en-US" sz="2000" dirty="0">
                <a:solidFill>
                  <a:schemeClr val="tx1"/>
                </a:solidFill>
                <a:latin typeface="Franklin Gothic Book" pitchFamily="34" charset="0"/>
              </a:rPr>
              <a:t>without electricity</a:t>
            </a:r>
            <a:r>
              <a:rPr lang="en-US" sz="2000" dirty="0">
                <a:latin typeface="Franklin Gothic Book" pitchFamily="34" charset="0"/>
              </a:rPr>
              <a:t/>
            </a:r>
            <a:br>
              <a:rPr lang="en-US" sz="2000" dirty="0">
                <a:latin typeface="Franklin Gothic Book" pitchFamily="34" charset="0"/>
              </a:rPr>
            </a:br>
            <a:r>
              <a:rPr lang="en-US" sz="1400" dirty="0">
                <a:latin typeface="Franklin Gothic Book" pitchFamily="34" charset="0"/>
              </a:rPr>
              <a:t/>
            </a:r>
            <a:br>
              <a:rPr lang="en-US" sz="1400" dirty="0">
                <a:latin typeface="Franklin Gothic Book" pitchFamily="34" charset="0"/>
              </a:rPr>
            </a:br>
            <a:r>
              <a:rPr lang="en-US" dirty="0">
                <a:latin typeface="Tw Cen MT" pitchFamily="34" charset="0"/>
              </a:rPr>
              <a:t>SOLUTION</a:t>
            </a:r>
            <a:r>
              <a:rPr lang="en-US" sz="3200" dirty="0">
                <a:latin typeface="Tw Cen MT" pitchFamily="34" charset="0"/>
              </a:rPr>
              <a:t>:</a:t>
            </a:r>
            <a:r>
              <a:rPr lang="en-US" sz="2400" dirty="0"/>
              <a:t> </a:t>
            </a:r>
            <a:endParaRPr lang="en-US" sz="2400" dirty="0" smtClean="0"/>
          </a:p>
          <a:p>
            <a:pPr marL="45720" indent="0">
              <a:buNone/>
            </a:pPr>
            <a:r>
              <a:rPr lang="en-US" sz="2000" dirty="0" smtClean="0">
                <a:solidFill>
                  <a:schemeClr val="tx1"/>
                </a:solidFill>
                <a:latin typeface="Franklin Gothic Book" pitchFamily="34" charset="0"/>
              </a:rPr>
              <a:t>45 million </a:t>
            </a:r>
            <a:r>
              <a:rPr lang="en-US" sz="2000" dirty="0">
                <a:solidFill>
                  <a:schemeClr val="tx1"/>
                </a:solidFill>
                <a:latin typeface="Franklin Gothic Book" pitchFamily="34" charset="0"/>
              </a:rPr>
              <a:t>metric tons of rice husks could light 145,000 villages</a:t>
            </a:r>
            <a:endParaRPr lang="en-US" sz="2000" dirty="0">
              <a:solidFill>
                <a:schemeClr val="tx1"/>
              </a:solidFill>
            </a:endParaRPr>
          </a:p>
        </p:txBody>
      </p:sp>
      <p:pic>
        <p:nvPicPr>
          <p:cNvPr id="2" name="Content Placeholder 1"/>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786437" y="3508375"/>
            <a:ext cx="1762125" cy="828675"/>
          </a:xfrm>
        </p:spPr>
      </p:pic>
      <p:sp>
        <p:nvSpPr>
          <p:cNvPr id="5" name="Title 4"/>
          <p:cNvSpPr>
            <a:spLocks noGrp="1"/>
          </p:cNvSpPr>
          <p:nvPr>
            <p:ph type="title"/>
          </p:nvPr>
        </p:nvSpPr>
        <p:spPr>
          <a:xfrm>
            <a:off x="1820486" y="241006"/>
            <a:ext cx="7137247" cy="1054394"/>
          </a:xfrm>
        </p:spPr>
        <p:txBody>
          <a:bodyPr/>
          <a:lstStyle/>
          <a:p>
            <a:r>
              <a:rPr lang="en-US" sz="4000" dirty="0" smtClean="0">
                <a:latin typeface="Tw Cen MT" pitchFamily="34" charset="0"/>
              </a:rPr>
              <a:t>HUSK POWER SYSTEMS</a:t>
            </a:r>
            <a:endParaRPr lang="en-US" sz="4000" dirty="0">
              <a:latin typeface="Tw Cen MT" pitchFamily="34" charset="0"/>
            </a:endParaRPr>
          </a:p>
        </p:txBody>
      </p:sp>
      <p:pic>
        <p:nvPicPr>
          <p:cNvPr id="8" name="Picture 3" descr="HPS Photos\2nd Round - Plant night.JPG"/>
          <p:cNvPicPr>
            <a:picLocks noChangeAspect="1" noChangeArrowheads="1"/>
          </p:cNvPicPr>
          <p:nvPr/>
        </p:nvPicPr>
        <p:blipFill rotWithShape="1">
          <a:blip r:embed="rId3"/>
          <a:srcRect l="15491" t="11550" b="10116"/>
          <a:stretch/>
        </p:blipFill>
        <p:spPr bwMode="auto">
          <a:xfrm>
            <a:off x="3505200" y="1974267"/>
            <a:ext cx="5120639" cy="355984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25298" t="34227" r="24260" b="34325"/>
          <a:stretch/>
        </p:blipFill>
        <p:spPr>
          <a:xfrm>
            <a:off x="228600" y="304800"/>
            <a:ext cx="2087833" cy="1005840"/>
          </a:xfrm>
          <a:prstGeom prst="rect">
            <a:avLst/>
          </a:prstGeom>
        </p:spPr>
      </p:pic>
      <p:grpSp>
        <p:nvGrpSpPr>
          <p:cNvPr id="7" name="Group 10"/>
          <p:cNvGrpSpPr/>
          <p:nvPr/>
        </p:nvGrpSpPr>
        <p:grpSpPr>
          <a:xfrm>
            <a:off x="6800378" y="5603160"/>
            <a:ext cx="1920240" cy="914400"/>
            <a:chOff x="6800378" y="5603160"/>
            <a:chExt cx="1920240" cy="914400"/>
          </a:xfrm>
          <a:effectLst>
            <a:outerShdw blurRad="50800" dist="38100" dir="2700000" algn="tl" rotWithShape="0">
              <a:prstClr val="black">
                <a:alpha val="40000"/>
              </a:prstClr>
            </a:outerShdw>
          </a:effectLst>
        </p:grpSpPr>
        <p:sp>
          <p:nvSpPr>
            <p:cNvPr id="4" name="Rectangle 3"/>
            <p:cNvSpPr/>
            <p:nvPr/>
          </p:nvSpPr>
          <p:spPr>
            <a:xfrm rot="458375">
              <a:off x="6800378" y="5603160"/>
              <a:ext cx="192024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r="5337"/>
            <a:stretch/>
          </p:blipFill>
          <p:spPr>
            <a:xfrm rot="458375">
              <a:off x="6923288" y="5669624"/>
              <a:ext cx="1668087" cy="828675"/>
            </a:xfrm>
            <a:prstGeom prst="rect">
              <a:avLst/>
            </a:prstGeom>
          </p:spPr>
        </p:pic>
      </p:grpSp>
    </p:spTree>
    <p:extLst>
      <p:ext uri="{BB962C8B-B14F-4D97-AF65-F5344CB8AC3E}">
        <p14:creationId xmlns:p14="http://schemas.microsoft.com/office/powerpoint/2010/main" val="308283455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xmlns:mv="urn:schemas-microsoft-com:mac:vml">
      <p:transition spd="slow">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4"/>
          <p:cNvGrpSpPr>
            <a:grpSpLocks/>
          </p:cNvGrpSpPr>
          <p:nvPr/>
        </p:nvGrpSpPr>
        <p:grpSpPr bwMode="auto">
          <a:xfrm>
            <a:off x="-1692275" y="-1771650"/>
            <a:ext cx="10525125" cy="8161338"/>
            <a:chOff x="-1692275" y="-1771650"/>
            <a:chExt cx="10524613" cy="8161338"/>
          </a:xfrm>
        </p:grpSpPr>
        <p:grpSp>
          <p:nvGrpSpPr>
            <p:cNvPr id="3" name="Group 1"/>
            <p:cNvGrpSpPr>
              <a:grpSpLocks/>
            </p:cNvGrpSpPr>
            <p:nvPr/>
          </p:nvGrpSpPr>
          <p:grpSpPr bwMode="auto">
            <a:xfrm>
              <a:off x="-1692275" y="-1771650"/>
              <a:ext cx="9000217" cy="7199752"/>
              <a:chOff x="0" y="0"/>
              <a:chExt cx="6299" cy="5039"/>
            </a:xfrm>
          </p:grpSpPr>
          <p:sp>
            <p:nvSpPr>
              <p:cNvPr id="10482" name="Oval 2"/>
              <p:cNvSpPr>
                <a:spLocks/>
              </p:cNvSpPr>
              <p:nvPr/>
            </p:nvSpPr>
            <p:spPr bwMode="auto">
              <a:xfrm rot="10800000" flipH="1">
                <a:off x="0" y="0"/>
                <a:ext cx="6088" cy="4824"/>
              </a:xfrm>
              <a:prstGeom prst="ellipse">
                <a:avLst/>
              </a:prstGeom>
              <a:solidFill>
                <a:schemeClr val="accent1">
                  <a:alpha val="9412"/>
                </a:schemeClr>
              </a:solidFill>
              <a:ln w="88900">
                <a:solidFill>
                  <a:schemeClr val="tx1">
                    <a:alpha val="9412"/>
                  </a:schemeClr>
                </a:solidFill>
                <a:round/>
                <a:headEnd/>
                <a:tailEnd/>
              </a:ln>
            </p:spPr>
            <p:txBody>
              <a:bodyPr>
                <a:prstTxWarp prst="textNoShape">
                  <a:avLst/>
                </a:prstTxWarp>
              </a:bodyPr>
              <a:lstStyle/>
              <a:p>
                <a:endParaRPr lang="en-US">
                  <a:solidFill>
                    <a:prstClr val="black"/>
                  </a:solidFill>
                  <a:latin typeface="Calibri" charset="0"/>
                </a:endParaRPr>
              </a:p>
            </p:txBody>
          </p:sp>
          <p:grpSp>
            <p:nvGrpSpPr>
              <p:cNvPr id="4" name="Group 3"/>
              <p:cNvGrpSpPr>
                <a:grpSpLocks/>
              </p:cNvGrpSpPr>
              <p:nvPr/>
            </p:nvGrpSpPr>
            <p:grpSpPr bwMode="auto">
              <a:xfrm>
                <a:off x="1821" y="1607"/>
                <a:ext cx="4478" cy="3432"/>
                <a:chOff x="53" y="21"/>
                <a:chExt cx="4477" cy="3432"/>
              </a:xfrm>
            </p:grpSpPr>
            <p:sp>
              <p:nvSpPr>
                <p:cNvPr id="10484" name="Rectangle 4"/>
                <p:cNvSpPr>
                  <a:spLocks/>
                </p:cNvSpPr>
                <p:nvPr/>
              </p:nvSpPr>
              <p:spPr bwMode="auto">
                <a:xfrm rot="-6040185">
                  <a:off x="3688" y="405"/>
                  <a:ext cx="1104" cy="336"/>
                </a:xfrm>
                <a:prstGeom prst="rect">
                  <a:avLst/>
                </a:prstGeom>
                <a:noFill/>
                <a:ln w="9525">
                  <a:noFill/>
                  <a:miter lim="800000"/>
                  <a:headEnd/>
                  <a:tailEnd/>
                </a:ln>
              </p:spPr>
              <p:txBody>
                <a:bodyPr lIns="0" tIns="0" rIns="0" bIns="0" anchor="ctr">
                  <a:prstTxWarp prst="textNoShape">
                    <a:avLst/>
                  </a:prstTxWarp>
                </a:bodyPr>
                <a:lstStyle/>
                <a:p>
                  <a:r>
                    <a:rPr lang="en-US" sz="2900">
                      <a:solidFill>
                        <a:prstClr val="black"/>
                      </a:solidFill>
                      <a:latin typeface="Calibri" charset="0"/>
                      <a:ea typeface="Gill Sans" charset="0"/>
                      <a:cs typeface="Gill Sans" charset="0"/>
                    </a:rPr>
                    <a:t>Offsets</a:t>
                  </a:r>
                </a:p>
              </p:txBody>
            </p:sp>
            <p:sp>
              <p:nvSpPr>
                <p:cNvPr id="10485" name="Rectangle 5"/>
                <p:cNvSpPr>
                  <a:spLocks/>
                </p:cNvSpPr>
                <p:nvPr/>
              </p:nvSpPr>
              <p:spPr bwMode="auto">
                <a:xfrm rot="-4721402">
                  <a:off x="4064" y="1163"/>
                  <a:ext cx="400" cy="312"/>
                </a:xfrm>
                <a:prstGeom prst="rect">
                  <a:avLst/>
                </a:prstGeom>
                <a:noFill/>
                <a:ln w="9525">
                  <a:noFill/>
                  <a:miter lim="800000"/>
                  <a:headEnd/>
                  <a:tailEnd/>
                </a:ln>
              </p:spPr>
              <p:txBody>
                <a:bodyPr wrap="none" lIns="0" tIns="0" rIns="0" bIns="0" anchor="ctr">
                  <a:prstTxWarp prst="textNoShape">
                    <a:avLst/>
                  </a:prstTxWarp>
                  <a:spAutoFit/>
                </a:bodyPr>
                <a:lstStyle/>
                <a:p>
                  <a:r>
                    <a:rPr lang="en-US" sz="2900">
                      <a:solidFill>
                        <a:prstClr val="black"/>
                      </a:solidFill>
                      <a:latin typeface="Calibri" charset="0"/>
                      <a:ea typeface="Gill Sans" charset="0"/>
                      <a:cs typeface="Gill Sans" charset="0"/>
                    </a:rPr>
                    <a:t>CO</a:t>
                  </a:r>
                  <a:r>
                    <a:rPr lang="en-US">
                      <a:solidFill>
                        <a:prstClr val="black"/>
                      </a:solidFill>
                      <a:latin typeface="Calibri" charset="0"/>
                      <a:ea typeface="Gill Sans" charset="0"/>
                      <a:cs typeface="Gill Sans" charset="0"/>
                    </a:rPr>
                    <a:t>2</a:t>
                  </a:r>
                </a:p>
              </p:txBody>
            </p:sp>
            <p:sp>
              <p:nvSpPr>
                <p:cNvPr id="10486" name="Rectangle 6"/>
                <p:cNvSpPr>
                  <a:spLocks/>
                </p:cNvSpPr>
                <p:nvPr/>
              </p:nvSpPr>
              <p:spPr bwMode="auto">
                <a:xfrm rot="-2853983">
                  <a:off x="3248" y="2077"/>
                  <a:ext cx="1104" cy="336"/>
                </a:xfrm>
                <a:prstGeom prst="rect">
                  <a:avLst/>
                </a:prstGeom>
                <a:noFill/>
                <a:ln w="9525">
                  <a:noFill/>
                  <a:miter lim="800000"/>
                  <a:headEnd/>
                  <a:tailEnd/>
                </a:ln>
              </p:spPr>
              <p:txBody>
                <a:bodyPr lIns="0" tIns="0" rIns="0" bIns="0" anchor="ctr">
                  <a:prstTxWarp prst="textNoShape">
                    <a:avLst/>
                  </a:prstTxWarp>
                </a:bodyPr>
                <a:lstStyle/>
                <a:p>
                  <a:r>
                    <a:rPr lang="en-US" sz="2900">
                      <a:solidFill>
                        <a:prstClr val="black"/>
                      </a:solidFill>
                      <a:latin typeface="Calibri" charset="0"/>
                      <a:ea typeface="Gill Sans" charset="0"/>
                      <a:cs typeface="Gill Sans" charset="0"/>
                    </a:rPr>
                    <a:t>Offsets</a:t>
                  </a:r>
                </a:p>
              </p:txBody>
            </p:sp>
            <p:sp>
              <p:nvSpPr>
                <p:cNvPr id="10487" name="Rectangle 7"/>
                <p:cNvSpPr>
                  <a:spLocks/>
                </p:cNvSpPr>
                <p:nvPr/>
              </p:nvSpPr>
              <p:spPr bwMode="auto">
                <a:xfrm rot="-2331197">
                  <a:off x="3031" y="2611"/>
                  <a:ext cx="400" cy="312"/>
                </a:xfrm>
                <a:prstGeom prst="rect">
                  <a:avLst/>
                </a:prstGeom>
                <a:noFill/>
                <a:ln w="9525">
                  <a:noFill/>
                  <a:miter lim="800000"/>
                  <a:headEnd/>
                  <a:tailEnd/>
                </a:ln>
              </p:spPr>
              <p:txBody>
                <a:bodyPr wrap="none" lIns="0" tIns="0" rIns="0" bIns="0" anchor="ctr">
                  <a:prstTxWarp prst="textNoShape">
                    <a:avLst/>
                  </a:prstTxWarp>
                  <a:spAutoFit/>
                </a:bodyPr>
                <a:lstStyle/>
                <a:p>
                  <a:r>
                    <a:rPr lang="en-US" sz="2900">
                      <a:solidFill>
                        <a:prstClr val="black"/>
                      </a:solidFill>
                      <a:latin typeface="Calibri" charset="0"/>
                      <a:ea typeface="Gill Sans" charset="0"/>
                      <a:cs typeface="Gill Sans" charset="0"/>
                    </a:rPr>
                    <a:t>CO</a:t>
                  </a:r>
                  <a:r>
                    <a:rPr lang="en-US">
                      <a:solidFill>
                        <a:prstClr val="black"/>
                      </a:solidFill>
                      <a:latin typeface="Calibri" charset="0"/>
                      <a:ea typeface="Gill Sans" charset="0"/>
                      <a:cs typeface="Gill Sans" charset="0"/>
                    </a:rPr>
                    <a:t>2</a:t>
                  </a:r>
                </a:p>
              </p:txBody>
            </p:sp>
            <p:sp>
              <p:nvSpPr>
                <p:cNvPr id="10488" name="Line 8"/>
                <p:cNvSpPr>
                  <a:spLocks noChangeShapeType="1"/>
                </p:cNvSpPr>
                <p:nvPr/>
              </p:nvSpPr>
              <p:spPr bwMode="auto">
                <a:xfrm rot="10800000">
                  <a:off x="4499" y="228"/>
                  <a:ext cx="31" cy="920"/>
                </a:xfrm>
                <a:prstGeom prst="line">
                  <a:avLst/>
                </a:prstGeom>
                <a:noFill/>
                <a:ln w="38100">
                  <a:solidFill>
                    <a:srgbClr val="00FF5B"/>
                  </a:solidFill>
                  <a:round/>
                  <a:headEnd/>
                  <a:tailEnd/>
                </a:ln>
              </p:spPr>
              <p:txBody>
                <a:bodyPr>
                  <a:prstTxWarp prst="textNoShape">
                    <a:avLst/>
                  </a:prstTxWarp>
                </a:bodyPr>
                <a:lstStyle/>
                <a:p>
                  <a:endParaRPr lang="en-US">
                    <a:solidFill>
                      <a:prstClr val="black"/>
                    </a:solidFill>
                    <a:latin typeface="Calibri"/>
                  </a:endParaRPr>
                </a:p>
              </p:txBody>
            </p:sp>
            <p:sp>
              <p:nvSpPr>
                <p:cNvPr id="10489" name="Line 9"/>
                <p:cNvSpPr>
                  <a:spLocks noChangeShapeType="1"/>
                </p:cNvSpPr>
                <p:nvPr/>
              </p:nvSpPr>
              <p:spPr bwMode="auto">
                <a:xfrm rot="10800000" flipH="1">
                  <a:off x="3774" y="1922"/>
                  <a:ext cx="470" cy="657"/>
                </a:xfrm>
                <a:prstGeom prst="line">
                  <a:avLst/>
                </a:prstGeom>
                <a:noFill/>
                <a:ln w="38100">
                  <a:solidFill>
                    <a:srgbClr val="00FF5B"/>
                  </a:solidFill>
                  <a:round/>
                  <a:headEnd/>
                  <a:tailEnd/>
                </a:ln>
              </p:spPr>
              <p:txBody>
                <a:bodyPr>
                  <a:prstTxWarp prst="textNoShape">
                    <a:avLst/>
                  </a:prstTxWarp>
                </a:bodyPr>
                <a:lstStyle/>
                <a:p>
                  <a:endParaRPr lang="en-US">
                    <a:solidFill>
                      <a:prstClr val="black"/>
                    </a:solidFill>
                    <a:latin typeface="Calibri"/>
                  </a:endParaRPr>
                </a:p>
              </p:txBody>
            </p:sp>
            <p:sp>
              <p:nvSpPr>
                <p:cNvPr id="10490" name="Line 10"/>
                <p:cNvSpPr>
                  <a:spLocks noChangeShapeType="1"/>
                </p:cNvSpPr>
                <p:nvPr/>
              </p:nvSpPr>
              <p:spPr bwMode="auto">
                <a:xfrm rot="10800000" flipH="1">
                  <a:off x="4237" y="1138"/>
                  <a:ext cx="291" cy="792"/>
                </a:xfrm>
                <a:prstGeom prst="line">
                  <a:avLst/>
                </a:prstGeom>
                <a:noFill/>
                <a:ln w="38100">
                  <a:solidFill>
                    <a:srgbClr val="00FF5B"/>
                  </a:solidFill>
                  <a:round/>
                  <a:headEnd/>
                  <a:tailEnd/>
                </a:ln>
              </p:spPr>
              <p:txBody>
                <a:bodyPr>
                  <a:prstTxWarp prst="textNoShape">
                    <a:avLst/>
                  </a:prstTxWarp>
                </a:bodyPr>
                <a:lstStyle/>
                <a:p>
                  <a:endParaRPr lang="en-US">
                    <a:solidFill>
                      <a:prstClr val="black"/>
                    </a:solidFill>
                    <a:latin typeface="Calibri"/>
                  </a:endParaRPr>
                </a:p>
              </p:txBody>
            </p:sp>
            <p:sp>
              <p:nvSpPr>
                <p:cNvPr id="10491" name="Line 11"/>
                <p:cNvSpPr>
                  <a:spLocks noChangeShapeType="1"/>
                </p:cNvSpPr>
                <p:nvPr/>
              </p:nvSpPr>
              <p:spPr bwMode="auto">
                <a:xfrm rot="10800000" flipH="1">
                  <a:off x="3125" y="2572"/>
                  <a:ext cx="649" cy="440"/>
                </a:xfrm>
                <a:prstGeom prst="line">
                  <a:avLst/>
                </a:prstGeom>
                <a:noFill/>
                <a:ln w="38100">
                  <a:solidFill>
                    <a:srgbClr val="00FF5B"/>
                  </a:solidFill>
                  <a:round/>
                  <a:headEnd/>
                  <a:tailEnd/>
                </a:ln>
              </p:spPr>
              <p:txBody>
                <a:bodyPr>
                  <a:prstTxWarp prst="textNoShape">
                    <a:avLst/>
                  </a:prstTxWarp>
                </a:bodyPr>
                <a:lstStyle/>
                <a:p>
                  <a:endParaRPr lang="en-US">
                    <a:solidFill>
                      <a:prstClr val="black"/>
                    </a:solidFill>
                    <a:latin typeface="Calibri"/>
                  </a:endParaRPr>
                </a:p>
              </p:txBody>
            </p:sp>
            <p:sp>
              <p:nvSpPr>
                <p:cNvPr id="10492" name="Rectangle 12"/>
                <p:cNvSpPr>
                  <a:spLocks/>
                </p:cNvSpPr>
                <p:nvPr/>
              </p:nvSpPr>
              <p:spPr bwMode="auto">
                <a:xfrm rot="239999">
                  <a:off x="449" y="3063"/>
                  <a:ext cx="1168" cy="336"/>
                </a:xfrm>
                <a:prstGeom prst="rect">
                  <a:avLst/>
                </a:prstGeom>
                <a:noFill/>
                <a:ln w="9525">
                  <a:noFill/>
                  <a:miter lim="800000"/>
                  <a:headEnd/>
                  <a:tailEnd/>
                </a:ln>
              </p:spPr>
              <p:txBody>
                <a:bodyPr lIns="0" tIns="0" rIns="0" bIns="0" anchor="ctr">
                  <a:prstTxWarp prst="textNoShape">
                    <a:avLst/>
                  </a:prstTxWarp>
                </a:bodyPr>
                <a:lstStyle/>
                <a:p>
                  <a:r>
                    <a:rPr lang="en-US" sz="2900">
                      <a:solidFill>
                        <a:prstClr val="black"/>
                      </a:solidFill>
                      <a:latin typeface="Calibri" charset="0"/>
                      <a:ea typeface="Gill Sans" charset="0"/>
                      <a:cs typeface="Gill Sans" charset="0"/>
                    </a:rPr>
                    <a:t>Offsets</a:t>
                  </a:r>
                </a:p>
              </p:txBody>
            </p:sp>
            <p:sp>
              <p:nvSpPr>
                <p:cNvPr id="10493" name="Rectangle 13"/>
                <p:cNvSpPr>
                  <a:spLocks/>
                </p:cNvSpPr>
                <p:nvPr/>
              </p:nvSpPr>
              <p:spPr bwMode="auto">
                <a:xfrm rot="779999">
                  <a:off x="53" y="2977"/>
                  <a:ext cx="400" cy="312"/>
                </a:xfrm>
                <a:prstGeom prst="rect">
                  <a:avLst/>
                </a:prstGeom>
                <a:noFill/>
                <a:ln w="9525">
                  <a:noFill/>
                  <a:miter lim="800000"/>
                  <a:headEnd/>
                  <a:tailEnd/>
                </a:ln>
              </p:spPr>
              <p:txBody>
                <a:bodyPr wrap="none" lIns="0" tIns="0" rIns="0" bIns="0" anchor="ctr">
                  <a:prstTxWarp prst="textNoShape">
                    <a:avLst/>
                  </a:prstTxWarp>
                  <a:spAutoFit/>
                </a:bodyPr>
                <a:lstStyle/>
                <a:p>
                  <a:r>
                    <a:rPr lang="en-US" sz="2900">
                      <a:solidFill>
                        <a:prstClr val="black"/>
                      </a:solidFill>
                      <a:latin typeface="Calibri" charset="0"/>
                      <a:ea typeface="Gill Sans" charset="0"/>
                      <a:cs typeface="Gill Sans" charset="0"/>
                    </a:rPr>
                    <a:t>CO</a:t>
                  </a:r>
                  <a:r>
                    <a:rPr lang="en-US">
                      <a:solidFill>
                        <a:prstClr val="black"/>
                      </a:solidFill>
                      <a:latin typeface="Calibri" charset="0"/>
                      <a:ea typeface="Gill Sans" charset="0"/>
                      <a:cs typeface="Gill Sans" charset="0"/>
                    </a:rPr>
                    <a:t>2</a:t>
                  </a:r>
                </a:p>
              </p:txBody>
            </p:sp>
            <p:sp>
              <p:nvSpPr>
                <p:cNvPr id="10494" name="Line 14"/>
                <p:cNvSpPr>
                  <a:spLocks noChangeShapeType="1"/>
                </p:cNvSpPr>
                <p:nvPr/>
              </p:nvSpPr>
              <p:spPr bwMode="auto">
                <a:xfrm>
                  <a:off x="236" y="3356"/>
                  <a:ext cx="717" cy="97"/>
                </a:xfrm>
                <a:prstGeom prst="line">
                  <a:avLst/>
                </a:prstGeom>
                <a:noFill/>
                <a:ln w="38100">
                  <a:solidFill>
                    <a:srgbClr val="00FF5B"/>
                  </a:solidFill>
                  <a:round/>
                  <a:headEnd/>
                  <a:tailEnd/>
                </a:ln>
              </p:spPr>
              <p:txBody>
                <a:bodyPr>
                  <a:prstTxWarp prst="textNoShape">
                    <a:avLst/>
                  </a:prstTxWarp>
                </a:bodyPr>
                <a:lstStyle/>
                <a:p>
                  <a:endParaRPr lang="en-US">
                    <a:solidFill>
                      <a:prstClr val="black"/>
                    </a:solidFill>
                    <a:latin typeface="Calibri"/>
                  </a:endParaRPr>
                </a:p>
              </p:txBody>
            </p:sp>
            <p:sp>
              <p:nvSpPr>
                <p:cNvPr id="10495" name="Line 15"/>
                <p:cNvSpPr>
                  <a:spLocks noChangeShapeType="1"/>
                </p:cNvSpPr>
                <p:nvPr/>
              </p:nvSpPr>
              <p:spPr bwMode="auto">
                <a:xfrm rot="10800000" flipH="1">
                  <a:off x="953" y="3428"/>
                  <a:ext cx="832" cy="25"/>
                </a:xfrm>
                <a:prstGeom prst="line">
                  <a:avLst/>
                </a:prstGeom>
                <a:noFill/>
                <a:ln w="38100">
                  <a:solidFill>
                    <a:srgbClr val="00FF5B"/>
                  </a:solidFill>
                  <a:round/>
                  <a:headEnd/>
                  <a:tailEnd/>
                </a:ln>
              </p:spPr>
              <p:txBody>
                <a:bodyPr>
                  <a:prstTxWarp prst="textNoShape">
                    <a:avLst/>
                  </a:prstTxWarp>
                </a:bodyPr>
                <a:lstStyle/>
                <a:p>
                  <a:endParaRPr lang="en-US">
                    <a:solidFill>
                      <a:prstClr val="black"/>
                    </a:solidFill>
                    <a:latin typeface="Calibri"/>
                  </a:endParaRPr>
                </a:p>
              </p:txBody>
            </p:sp>
            <p:sp>
              <p:nvSpPr>
                <p:cNvPr id="10496" name="Line 16"/>
                <p:cNvSpPr>
                  <a:spLocks noChangeShapeType="1"/>
                </p:cNvSpPr>
                <p:nvPr/>
              </p:nvSpPr>
              <p:spPr bwMode="auto">
                <a:xfrm rot="10800000" flipH="1">
                  <a:off x="1781" y="3318"/>
                  <a:ext cx="679" cy="112"/>
                </a:xfrm>
                <a:prstGeom prst="line">
                  <a:avLst/>
                </a:prstGeom>
                <a:noFill/>
                <a:ln w="38100">
                  <a:solidFill>
                    <a:srgbClr val="00FF5B"/>
                  </a:solidFill>
                  <a:round/>
                  <a:headEnd/>
                  <a:tailEnd/>
                </a:ln>
              </p:spPr>
              <p:txBody>
                <a:bodyPr>
                  <a:prstTxWarp prst="textNoShape">
                    <a:avLst/>
                  </a:prstTxWarp>
                </a:bodyPr>
                <a:lstStyle/>
                <a:p>
                  <a:endParaRPr lang="en-US">
                    <a:solidFill>
                      <a:prstClr val="black"/>
                    </a:solidFill>
                    <a:latin typeface="Calibri"/>
                  </a:endParaRPr>
                </a:p>
              </p:txBody>
            </p:sp>
            <p:sp>
              <p:nvSpPr>
                <p:cNvPr id="10497" name="Line 17"/>
                <p:cNvSpPr>
                  <a:spLocks noChangeShapeType="1"/>
                </p:cNvSpPr>
                <p:nvPr/>
              </p:nvSpPr>
              <p:spPr bwMode="auto">
                <a:xfrm rot="10800000" flipH="1">
                  <a:off x="2654" y="3012"/>
                  <a:ext cx="471" cy="239"/>
                </a:xfrm>
                <a:prstGeom prst="line">
                  <a:avLst/>
                </a:prstGeom>
                <a:noFill/>
                <a:ln w="38100">
                  <a:solidFill>
                    <a:srgbClr val="00FF5B"/>
                  </a:solidFill>
                  <a:round/>
                  <a:headEnd/>
                  <a:tailEnd/>
                </a:ln>
              </p:spPr>
              <p:txBody>
                <a:bodyPr>
                  <a:prstTxWarp prst="textNoShape">
                    <a:avLst/>
                  </a:prstTxWarp>
                </a:bodyPr>
                <a:lstStyle/>
                <a:p>
                  <a:endParaRPr lang="en-US">
                    <a:solidFill>
                      <a:prstClr val="black"/>
                    </a:solidFill>
                    <a:latin typeface="Calibri"/>
                  </a:endParaRPr>
                </a:p>
              </p:txBody>
            </p:sp>
          </p:grpSp>
        </p:grpSp>
        <p:grpSp>
          <p:nvGrpSpPr>
            <p:cNvPr id="5" name="Group 18"/>
            <p:cNvGrpSpPr>
              <a:grpSpLocks/>
            </p:cNvGrpSpPr>
            <p:nvPr/>
          </p:nvGrpSpPr>
          <p:grpSpPr bwMode="auto">
            <a:xfrm>
              <a:off x="628149" y="2269012"/>
              <a:ext cx="2457592" cy="2257513"/>
              <a:chOff x="0" y="12"/>
              <a:chExt cx="1720" cy="1580"/>
            </a:xfrm>
          </p:grpSpPr>
          <p:sp>
            <p:nvSpPr>
              <p:cNvPr id="10458" name="Rectangle 19"/>
              <p:cNvSpPr>
                <a:spLocks/>
              </p:cNvSpPr>
              <p:nvPr/>
            </p:nvSpPr>
            <p:spPr bwMode="auto">
              <a:xfrm>
                <a:off x="0" y="304"/>
                <a:ext cx="1720" cy="1288"/>
              </a:xfrm>
              <a:prstGeom prst="rect">
                <a:avLst/>
              </a:prstGeom>
              <a:noFill/>
              <a:ln w="25400">
                <a:solidFill>
                  <a:schemeClr val="tx1"/>
                </a:solidFill>
                <a:miter lim="800000"/>
                <a:headEnd/>
                <a:tailEnd/>
              </a:ln>
            </p:spPr>
            <p:txBody>
              <a:bodyPr>
                <a:prstTxWarp prst="textNoShape">
                  <a:avLst/>
                </a:prstTxWarp>
              </a:bodyPr>
              <a:lstStyle/>
              <a:p>
                <a:endParaRPr lang="en-US">
                  <a:solidFill>
                    <a:prstClr val="black"/>
                  </a:solidFill>
                  <a:latin typeface="Calibri" charset="0"/>
                </a:endParaRPr>
              </a:p>
            </p:txBody>
          </p:sp>
          <p:sp>
            <p:nvSpPr>
              <p:cNvPr id="10459" name="Rectangle 20"/>
              <p:cNvSpPr>
                <a:spLocks/>
              </p:cNvSpPr>
              <p:nvPr/>
            </p:nvSpPr>
            <p:spPr bwMode="auto">
              <a:xfrm>
                <a:off x="240" y="896"/>
                <a:ext cx="232" cy="144"/>
              </a:xfrm>
              <a:prstGeom prst="rect">
                <a:avLst/>
              </a:prstGeom>
              <a:solidFill>
                <a:srgbClr val="FF7A00"/>
              </a:solidFill>
              <a:ln w="25400">
                <a:solidFill>
                  <a:schemeClr val="tx1"/>
                </a:solidFill>
                <a:miter lim="800000"/>
                <a:headEnd/>
                <a:tailEnd/>
              </a:ln>
            </p:spPr>
            <p:txBody>
              <a:bodyPr>
                <a:prstTxWarp prst="textNoShape">
                  <a:avLst/>
                </a:prstTxWarp>
              </a:bodyPr>
              <a:lstStyle/>
              <a:p>
                <a:endParaRPr lang="en-US">
                  <a:solidFill>
                    <a:prstClr val="black"/>
                  </a:solidFill>
                  <a:latin typeface="Calibri" charset="0"/>
                </a:endParaRPr>
              </a:p>
            </p:txBody>
          </p:sp>
          <p:sp>
            <p:nvSpPr>
              <p:cNvPr id="10460" name="AutoShape 21"/>
              <p:cNvSpPr>
                <a:spLocks/>
              </p:cNvSpPr>
              <p:nvPr/>
            </p:nvSpPr>
            <p:spPr bwMode="auto">
              <a:xfrm>
                <a:off x="164" y="708"/>
                <a:ext cx="366" cy="18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2592"/>
                    </a:moveTo>
                    <a:lnTo>
                      <a:pt x="3967" y="21600"/>
                    </a:lnTo>
                    <a:lnTo>
                      <a:pt x="18073" y="21600"/>
                    </a:lnTo>
                    <a:lnTo>
                      <a:pt x="21600" y="0"/>
                    </a:lnTo>
                    <a:lnTo>
                      <a:pt x="0" y="2592"/>
                    </a:lnTo>
                    <a:close/>
                    <a:moveTo>
                      <a:pt x="0" y="2592"/>
                    </a:moveTo>
                  </a:path>
                </a:pathLst>
              </a:custGeom>
              <a:solidFill>
                <a:schemeClr val="accent1"/>
              </a:solidFill>
              <a:ln w="25400">
                <a:solidFill>
                  <a:schemeClr val="tx1"/>
                </a:solidFill>
                <a:miter lim="800000"/>
                <a:headEnd/>
                <a:tailEnd/>
              </a:ln>
            </p:spPr>
            <p:txBody>
              <a:bodyPr>
                <a:prstTxWarp prst="textNoShape">
                  <a:avLst/>
                </a:prstTxWarp>
              </a:bodyPr>
              <a:lstStyle/>
              <a:p>
                <a:endParaRPr lang="en-US">
                  <a:solidFill>
                    <a:prstClr val="black"/>
                  </a:solidFill>
                  <a:latin typeface="Calibri"/>
                </a:endParaRPr>
              </a:p>
            </p:txBody>
          </p:sp>
          <p:sp>
            <p:nvSpPr>
              <p:cNvPr id="10461" name="Rectangle 22"/>
              <p:cNvSpPr>
                <a:spLocks/>
              </p:cNvSpPr>
              <p:nvPr/>
            </p:nvSpPr>
            <p:spPr bwMode="auto">
              <a:xfrm>
                <a:off x="224" y="1120"/>
                <a:ext cx="264" cy="72"/>
              </a:xfrm>
              <a:prstGeom prst="rect">
                <a:avLst/>
              </a:prstGeom>
              <a:solidFill>
                <a:schemeClr val="accent1"/>
              </a:solidFill>
              <a:ln w="25400">
                <a:solidFill>
                  <a:schemeClr val="tx1"/>
                </a:solidFill>
                <a:miter lim="800000"/>
                <a:headEnd/>
                <a:tailEnd/>
              </a:ln>
            </p:spPr>
            <p:txBody>
              <a:bodyPr>
                <a:prstTxWarp prst="textNoShape">
                  <a:avLst/>
                </a:prstTxWarp>
              </a:bodyPr>
              <a:lstStyle/>
              <a:p>
                <a:endParaRPr lang="en-US">
                  <a:solidFill>
                    <a:prstClr val="black"/>
                  </a:solidFill>
                  <a:latin typeface="Calibri" charset="0"/>
                </a:endParaRPr>
              </a:p>
            </p:txBody>
          </p:sp>
          <p:sp>
            <p:nvSpPr>
              <p:cNvPr id="10462" name="Line 23"/>
              <p:cNvSpPr>
                <a:spLocks noChangeShapeType="1"/>
              </p:cNvSpPr>
              <p:nvPr/>
            </p:nvSpPr>
            <p:spPr bwMode="auto">
              <a:xfrm flipH="1">
                <a:off x="247" y="1192"/>
                <a:ext cx="35" cy="127"/>
              </a:xfrm>
              <a:prstGeom prst="line">
                <a:avLst/>
              </a:prstGeom>
              <a:noFill/>
              <a:ln w="38100">
                <a:solidFill>
                  <a:schemeClr val="tx1"/>
                </a:solidFill>
                <a:round/>
                <a:headEnd/>
                <a:tailEnd/>
              </a:ln>
            </p:spPr>
            <p:txBody>
              <a:bodyPr>
                <a:prstTxWarp prst="textNoShape">
                  <a:avLst/>
                </a:prstTxWarp>
              </a:bodyPr>
              <a:lstStyle/>
              <a:p>
                <a:endParaRPr lang="en-US">
                  <a:solidFill>
                    <a:prstClr val="black"/>
                  </a:solidFill>
                  <a:latin typeface="Calibri"/>
                </a:endParaRPr>
              </a:p>
            </p:txBody>
          </p:sp>
          <p:sp>
            <p:nvSpPr>
              <p:cNvPr id="10463" name="Line 24"/>
              <p:cNvSpPr>
                <a:spLocks noChangeShapeType="1"/>
              </p:cNvSpPr>
              <p:nvPr/>
            </p:nvSpPr>
            <p:spPr bwMode="auto">
              <a:xfrm>
                <a:off x="429" y="1192"/>
                <a:ext cx="38" cy="126"/>
              </a:xfrm>
              <a:prstGeom prst="line">
                <a:avLst/>
              </a:prstGeom>
              <a:noFill/>
              <a:ln w="38100">
                <a:solidFill>
                  <a:schemeClr val="tx1"/>
                </a:solidFill>
                <a:round/>
                <a:headEnd/>
                <a:tailEnd/>
              </a:ln>
            </p:spPr>
            <p:txBody>
              <a:bodyPr>
                <a:prstTxWarp prst="textNoShape">
                  <a:avLst/>
                </a:prstTxWarp>
              </a:bodyPr>
              <a:lstStyle/>
              <a:p>
                <a:endParaRPr lang="en-US">
                  <a:solidFill>
                    <a:prstClr val="black"/>
                  </a:solidFill>
                  <a:latin typeface="Calibri"/>
                </a:endParaRPr>
              </a:p>
            </p:txBody>
          </p:sp>
          <p:sp>
            <p:nvSpPr>
              <p:cNvPr id="10464" name="AutoShape 25"/>
              <p:cNvSpPr>
                <a:spLocks/>
              </p:cNvSpPr>
              <p:nvPr/>
            </p:nvSpPr>
            <p:spPr bwMode="auto">
              <a:xfrm rot="369739">
                <a:off x="230" y="548"/>
                <a:ext cx="264"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600"/>
                  <a:gd name="T37" fmla="*/ 0 h 21600"/>
                  <a:gd name="T38" fmla="*/ 21600 w 21600"/>
                  <a:gd name="T39" fmla="*/ 21600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a:moveTo>
                      <a:pt x="450" y="21600"/>
                    </a:moveTo>
                    <a:lnTo>
                      <a:pt x="21600" y="17053"/>
                    </a:lnTo>
                    <a:lnTo>
                      <a:pt x="21600" y="7958"/>
                    </a:lnTo>
                    <a:lnTo>
                      <a:pt x="17550" y="5684"/>
                    </a:lnTo>
                    <a:lnTo>
                      <a:pt x="14400" y="1137"/>
                    </a:lnTo>
                    <a:lnTo>
                      <a:pt x="10350" y="0"/>
                    </a:lnTo>
                    <a:lnTo>
                      <a:pt x="6300" y="3411"/>
                    </a:lnTo>
                    <a:lnTo>
                      <a:pt x="3600" y="5684"/>
                    </a:lnTo>
                    <a:lnTo>
                      <a:pt x="1800" y="10232"/>
                    </a:lnTo>
                    <a:lnTo>
                      <a:pt x="0" y="15916"/>
                    </a:lnTo>
                    <a:lnTo>
                      <a:pt x="450" y="21600"/>
                    </a:lnTo>
                    <a:close/>
                    <a:moveTo>
                      <a:pt x="450" y="21600"/>
                    </a:moveTo>
                  </a:path>
                </a:pathLst>
              </a:custGeom>
              <a:solidFill>
                <a:srgbClr val="FDFF55"/>
              </a:solidFill>
              <a:ln w="25400">
                <a:solidFill>
                  <a:schemeClr val="tx1"/>
                </a:solidFill>
                <a:miter lim="800000"/>
                <a:headEnd/>
                <a:tailEnd/>
              </a:ln>
            </p:spPr>
            <p:txBody>
              <a:bodyPr>
                <a:prstTxWarp prst="textNoShape">
                  <a:avLst/>
                </a:prstTxWarp>
              </a:bodyPr>
              <a:lstStyle/>
              <a:p>
                <a:endParaRPr lang="en-US">
                  <a:solidFill>
                    <a:prstClr val="black"/>
                  </a:solidFill>
                  <a:latin typeface="Calibri"/>
                </a:endParaRPr>
              </a:p>
            </p:txBody>
          </p:sp>
          <p:sp>
            <p:nvSpPr>
              <p:cNvPr id="10465" name="Line 26"/>
              <p:cNvSpPr>
                <a:spLocks noChangeShapeType="1"/>
              </p:cNvSpPr>
              <p:nvPr/>
            </p:nvSpPr>
            <p:spPr bwMode="auto">
              <a:xfrm>
                <a:off x="478" y="962"/>
                <a:ext cx="142" cy="0"/>
              </a:xfrm>
              <a:prstGeom prst="line">
                <a:avLst/>
              </a:prstGeom>
              <a:noFill/>
              <a:ln w="38100">
                <a:solidFill>
                  <a:schemeClr val="tx1"/>
                </a:solidFill>
                <a:round/>
                <a:headEnd/>
                <a:tailEnd/>
              </a:ln>
            </p:spPr>
            <p:txBody>
              <a:bodyPr>
                <a:prstTxWarp prst="textNoShape">
                  <a:avLst/>
                </a:prstTxWarp>
              </a:bodyPr>
              <a:lstStyle/>
              <a:p>
                <a:endParaRPr lang="en-US">
                  <a:solidFill>
                    <a:prstClr val="black"/>
                  </a:solidFill>
                  <a:latin typeface="Calibri"/>
                </a:endParaRPr>
              </a:p>
            </p:txBody>
          </p:sp>
          <p:sp>
            <p:nvSpPr>
              <p:cNvPr id="10466" name="Rectangle 27"/>
              <p:cNvSpPr>
                <a:spLocks/>
              </p:cNvSpPr>
              <p:nvPr/>
            </p:nvSpPr>
            <p:spPr bwMode="auto">
              <a:xfrm>
                <a:off x="592" y="896"/>
                <a:ext cx="40" cy="80"/>
              </a:xfrm>
              <a:prstGeom prst="rect">
                <a:avLst/>
              </a:prstGeom>
              <a:solidFill>
                <a:srgbClr val="666666"/>
              </a:solidFill>
              <a:ln w="25400">
                <a:solidFill>
                  <a:schemeClr val="tx1"/>
                </a:solidFill>
                <a:miter lim="800000"/>
                <a:headEnd/>
                <a:tailEnd/>
              </a:ln>
            </p:spPr>
            <p:txBody>
              <a:bodyPr>
                <a:prstTxWarp prst="textNoShape">
                  <a:avLst/>
                </a:prstTxWarp>
              </a:bodyPr>
              <a:lstStyle/>
              <a:p>
                <a:endParaRPr lang="en-US">
                  <a:solidFill>
                    <a:prstClr val="black"/>
                  </a:solidFill>
                  <a:latin typeface="Calibri" charset="0"/>
                </a:endParaRPr>
              </a:p>
            </p:txBody>
          </p:sp>
          <p:sp>
            <p:nvSpPr>
              <p:cNvPr id="10467" name="Line 28"/>
              <p:cNvSpPr>
                <a:spLocks noChangeShapeType="1"/>
              </p:cNvSpPr>
              <p:nvPr/>
            </p:nvSpPr>
            <p:spPr bwMode="auto">
              <a:xfrm>
                <a:off x="638" y="962"/>
                <a:ext cx="142" cy="0"/>
              </a:xfrm>
              <a:prstGeom prst="line">
                <a:avLst/>
              </a:prstGeom>
              <a:noFill/>
              <a:ln w="38100">
                <a:solidFill>
                  <a:schemeClr val="tx1"/>
                </a:solidFill>
                <a:round/>
                <a:headEnd/>
                <a:tailEnd/>
              </a:ln>
            </p:spPr>
            <p:txBody>
              <a:bodyPr>
                <a:prstTxWarp prst="textNoShape">
                  <a:avLst/>
                </a:prstTxWarp>
              </a:bodyPr>
              <a:lstStyle/>
              <a:p>
                <a:endParaRPr lang="en-US">
                  <a:solidFill>
                    <a:prstClr val="black"/>
                  </a:solidFill>
                  <a:latin typeface="Calibri"/>
                </a:endParaRPr>
              </a:p>
            </p:txBody>
          </p:sp>
          <p:sp>
            <p:nvSpPr>
              <p:cNvPr id="10468" name="Line 29"/>
              <p:cNvSpPr>
                <a:spLocks noChangeShapeType="1"/>
              </p:cNvSpPr>
              <p:nvPr/>
            </p:nvSpPr>
            <p:spPr bwMode="auto">
              <a:xfrm>
                <a:off x="814" y="962"/>
                <a:ext cx="142" cy="0"/>
              </a:xfrm>
              <a:prstGeom prst="line">
                <a:avLst/>
              </a:prstGeom>
              <a:noFill/>
              <a:ln w="38100">
                <a:solidFill>
                  <a:schemeClr val="tx1"/>
                </a:solidFill>
                <a:round/>
                <a:headEnd/>
                <a:tailEnd/>
              </a:ln>
            </p:spPr>
            <p:txBody>
              <a:bodyPr>
                <a:prstTxWarp prst="textNoShape">
                  <a:avLst/>
                </a:prstTxWarp>
              </a:bodyPr>
              <a:lstStyle/>
              <a:p>
                <a:endParaRPr lang="en-US">
                  <a:solidFill>
                    <a:prstClr val="black"/>
                  </a:solidFill>
                  <a:latin typeface="Calibri"/>
                </a:endParaRPr>
              </a:p>
            </p:txBody>
          </p:sp>
          <p:sp>
            <p:nvSpPr>
              <p:cNvPr id="10469" name="Line 30"/>
              <p:cNvSpPr>
                <a:spLocks noChangeShapeType="1"/>
              </p:cNvSpPr>
              <p:nvPr/>
            </p:nvSpPr>
            <p:spPr bwMode="auto">
              <a:xfrm>
                <a:off x="998" y="962"/>
                <a:ext cx="142" cy="0"/>
              </a:xfrm>
              <a:prstGeom prst="line">
                <a:avLst/>
              </a:prstGeom>
              <a:noFill/>
              <a:ln w="38100">
                <a:solidFill>
                  <a:schemeClr val="tx1"/>
                </a:solidFill>
                <a:round/>
                <a:headEnd/>
                <a:tailEnd/>
              </a:ln>
            </p:spPr>
            <p:txBody>
              <a:bodyPr>
                <a:prstTxWarp prst="textNoShape">
                  <a:avLst/>
                </a:prstTxWarp>
              </a:bodyPr>
              <a:lstStyle/>
              <a:p>
                <a:endParaRPr lang="en-US">
                  <a:solidFill>
                    <a:prstClr val="black"/>
                  </a:solidFill>
                  <a:latin typeface="Calibri"/>
                </a:endParaRPr>
              </a:p>
            </p:txBody>
          </p:sp>
          <p:sp>
            <p:nvSpPr>
              <p:cNvPr id="10470" name="Rectangle 31"/>
              <p:cNvSpPr>
                <a:spLocks/>
              </p:cNvSpPr>
              <p:nvPr/>
            </p:nvSpPr>
            <p:spPr bwMode="auto">
              <a:xfrm>
                <a:off x="552" y="976"/>
                <a:ext cx="120" cy="144"/>
              </a:xfrm>
              <a:prstGeom prst="rect">
                <a:avLst/>
              </a:prstGeom>
              <a:solidFill>
                <a:srgbClr val="B3B3B3"/>
              </a:solidFill>
              <a:ln w="25400">
                <a:solidFill>
                  <a:schemeClr val="tx1"/>
                </a:solidFill>
                <a:miter lim="800000"/>
                <a:headEnd/>
                <a:tailEnd/>
              </a:ln>
            </p:spPr>
            <p:txBody>
              <a:bodyPr>
                <a:prstTxWarp prst="textNoShape">
                  <a:avLst/>
                </a:prstTxWarp>
              </a:bodyPr>
              <a:lstStyle/>
              <a:p>
                <a:endParaRPr lang="en-US">
                  <a:solidFill>
                    <a:prstClr val="black"/>
                  </a:solidFill>
                  <a:latin typeface="Calibri" charset="0"/>
                </a:endParaRPr>
              </a:p>
            </p:txBody>
          </p:sp>
          <p:sp>
            <p:nvSpPr>
              <p:cNvPr id="10471" name="Rectangle 32"/>
              <p:cNvSpPr>
                <a:spLocks/>
              </p:cNvSpPr>
              <p:nvPr/>
            </p:nvSpPr>
            <p:spPr bwMode="auto">
              <a:xfrm>
                <a:off x="776" y="896"/>
                <a:ext cx="40" cy="80"/>
              </a:xfrm>
              <a:prstGeom prst="rect">
                <a:avLst/>
              </a:prstGeom>
              <a:solidFill>
                <a:srgbClr val="666666"/>
              </a:solidFill>
              <a:ln w="25400">
                <a:solidFill>
                  <a:schemeClr val="tx1"/>
                </a:solidFill>
                <a:miter lim="800000"/>
                <a:headEnd/>
                <a:tailEnd/>
              </a:ln>
            </p:spPr>
            <p:txBody>
              <a:bodyPr>
                <a:prstTxWarp prst="textNoShape">
                  <a:avLst/>
                </a:prstTxWarp>
              </a:bodyPr>
              <a:lstStyle/>
              <a:p>
                <a:endParaRPr lang="en-US">
                  <a:solidFill>
                    <a:prstClr val="black"/>
                  </a:solidFill>
                  <a:latin typeface="Calibri" charset="0"/>
                </a:endParaRPr>
              </a:p>
            </p:txBody>
          </p:sp>
          <p:sp>
            <p:nvSpPr>
              <p:cNvPr id="10472" name="Rectangle 33"/>
              <p:cNvSpPr>
                <a:spLocks/>
              </p:cNvSpPr>
              <p:nvPr/>
            </p:nvSpPr>
            <p:spPr bwMode="auto">
              <a:xfrm>
                <a:off x="736" y="976"/>
                <a:ext cx="120" cy="144"/>
              </a:xfrm>
              <a:prstGeom prst="rect">
                <a:avLst/>
              </a:prstGeom>
              <a:solidFill>
                <a:srgbClr val="B3B3B3"/>
              </a:solidFill>
              <a:ln w="25400">
                <a:solidFill>
                  <a:schemeClr val="tx1"/>
                </a:solidFill>
                <a:miter lim="800000"/>
                <a:headEnd/>
                <a:tailEnd/>
              </a:ln>
            </p:spPr>
            <p:txBody>
              <a:bodyPr>
                <a:prstTxWarp prst="textNoShape">
                  <a:avLst/>
                </a:prstTxWarp>
              </a:bodyPr>
              <a:lstStyle/>
              <a:p>
                <a:endParaRPr lang="en-US">
                  <a:solidFill>
                    <a:prstClr val="black"/>
                  </a:solidFill>
                  <a:latin typeface="Calibri" charset="0"/>
                </a:endParaRPr>
              </a:p>
            </p:txBody>
          </p:sp>
          <p:sp>
            <p:nvSpPr>
              <p:cNvPr id="10473" name="Rectangle 34"/>
              <p:cNvSpPr>
                <a:spLocks/>
              </p:cNvSpPr>
              <p:nvPr/>
            </p:nvSpPr>
            <p:spPr bwMode="auto">
              <a:xfrm>
                <a:off x="960" y="896"/>
                <a:ext cx="40" cy="80"/>
              </a:xfrm>
              <a:prstGeom prst="rect">
                <a:avLst/>
              </a:prstGeom>
              <a:solidFill>
                <a:srgbClr val="666666"/>
              </a:solidFill>
              <a:ln w="25400">
                <a:solidFill>
                  <a:schemeClr val="tx1"/>
                </a:solidFill>
                <a:miter lim="800000"/>
                <a:headEnd/>
                <a:tailEnd/>
              </a:ln>
            </p:spPr>
            <p:txBody>
              <a:bodyPr>
                <a:prstTxWarp prst="textNoShape">
                  <a:avLst/>
                </a:prstTxWarp>
              </a:bodyPr>
              <a:lstStyle/>
              <a:p>
                <a:endParaRPr lang="en-US">
                  <a:solidFill>
                    <a:prstClr val="black"/>
                  </a:solidFill>
                  <a:latin typeface="Calibri" charset="0"/>
                </a:endParaRPr>
              </a:p>
            </p:txBody>
          </p:sp>
          <p:sp>
            <p:nvSpPr>
              <p:cNvPr id="10474" name="Rectangle 35"/>
              <p:cNvSpPr>
                <a:spLocks/>
              </p:cNvSpPr>
              <p:nvPr/>
            </p:nvSpPr>
            <p:spPr bwMode="auto">
              <a:xfrm>
                <a:off x="920" y="976"/>
                <a:ext cx="120" cy="144"/>
              </a:xfrm>
              <a:prstGeom prst="rect">
                <a:avLst/>
              </a:prstGeom>
              <a:solidFill>
                <a:srgbClr val="B3B3B3"/>
              </a:solidFill>
              <a:ln w="25400">
                <a:solidFill>
                  <a:schemeClr val="tx1"/>
                </a:solidFill>
                <a:miter lim="800000"/>
                <a:headEnd/>
                <a:tailEnd/>
              </a:ln>
            </p:spPr>
            <p:txBody>
              <a:bodyPr>
                <a:prstTxWarp prst="textNoShape">
                  <a:avLst/>
                </a:prstTxWarp>
              </a:bodyPr>
              <a:lstStyle/>
              <a:p>
                <a:endParaRPr lang="en-US">
                  <a:solidFill>
                    <a:prstClr val="black"/>
                  </a:solidFill>
                  <a:latin typeface="Calibri" charset="0"/>
                </a:endParaRPr>
              </a:p>
            </p:txBody>
          </p:sp>
          <p:sp>
            <p:nvSpPr>
              <p:cNvPr id="10475" name="Rectangle 36"/>
              <p:cNvSpPr>
                <a:spLocks/>
              </p:cNvSpPr>
              <p:nvPr/>
            </p:nvSpPr>
            <p:spPr bwMode="auto">
              <a:xfrm>
                <a:off x="678" y="12"/>
                <a:ext cx="1016" cy="312"/>
              </a:xfrm>
              <a:prstGeom prst="rect">
                <a:avLst/>
              </a:prstGeom>
              <a:noFill/>
              <a:ln w="9525">
                <a:noFill/>
                <a:miter lim="800000"/>
                <a:headEnd/>
                <a:tailEnd/>
              </a:ln>
            </p:spPr>
            <p:txBody>
              <a:bodyPr wrap="none" lIns="0" tIns="0" rIns="0" bIns="0" anchor="ctr">
                <a:prstTxWarp prst="textNoShape">
                  <a:avLst/>
                </a:prstTxWarp>
                <a:spAutoFit/>
              </a:bodyPr>
              <a:lstStyle/>
              <a:p>
                <a:r>
                  <a:rPr lang="en-US" sz="2900">
                    <a:solidFill>
                      <a:prstClr val="black"/>
                    </a:solidFill>
                    <a:latin typeface="Calibri" charset="0"/>
                    <a:ea typeface="Gill Sans" charset="0"/>
                    <a:cs typeface="Gill Sans" charset="0"/>
                  </a:rPr>
                  <a:t>HPS Plant</a:t>
                </a:r>
              </a:p>
            </p:txBody>
          </p:sp>
          <p:sp>
            <p:nvSpPr>
              <p:cNvPr id="10476" name="AutoShape 37"/>
              <p:cNvSpPr>
                <a:spLocks/>
              </p:cNvSpPr>
              <p:nvPr/>
            </p:nvSpPr>
            <p:spPr bwMode="auto">
              <a:xfrm rot="149374">
                <a:off x="243" y="1069"/>
                <a:ext cx="224" cy="5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600"/>
                  <a:gd name="T37" fmla="*/ 0 h 21600"/>
                  <a:gd name="T38" fmla="*/ 21600 w 21600"/>
                  <a:gd name="T39" fmla="*/ 21600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a:moveTo>
                      <a:pt x="450" y="21600"/>
                    </a:moveTo>
                    <a:lnTo>
                      <a:pt x="21600" y="17053"/>
                    </a:lnTo>
                    <a:lnTo>
                      <a:pt x="21600" y="7958"/>
                    </a:lnTo>
                    <a:lnTo>
                      <a:pt x="17550" y="5684"/>
                    </a:lnTo>
                    <a:lnTo>
                      <a:pt x="14400" y="1137"/>
                    </a:lnTo>
                    <a:lnTo>
                      <a:pt x="10350" y="0"/>
                    </a:lnTo>
                    <a:lnTo>
                      <a:pt x="6300" y="3411"/>
                    </a:lnTo>
                    <a:lnTo>
                      <a:pt x="3600" y="5684"/>
                    </a:lnTo>
                    <a:lnTo>
                      <a:pt x="1800" y="10232"/>
                    </a:lnTo>
                    <a:lnTo>
                      <a:pt x="0" y="15916"/>
                    </a:lnTo>
                    <a:lnTo>
                      <a:pt x="450" y="21600"/>
                    </a:lnTo>
                    <a:close/>
                    <a:moveTo>
                      <a:pt x="450" y="21600"/>
                    </a:moveTo>
                  </a:path>
                </a:pathLst>
              </a:custGeom>
              <a:solidFill>
                <a:srgbClr val="000000"/>
              </a:solidFill>
              <a:ln w="25400">
                <a:solidFill>
                  <a:schemeClr val="tx1"/>
                </a:solidFill>
                <a:miter lim="800000"/>
                <a:headEnd/>
                <a:tailEnd/>
              </a:ln>
            </p:spPr>
            <p:txBody>
              <a:bodyPr>
                <a:prstTxWarp prst="textNoShape">
                  <a:avLst/>
                </a:prstTxWarp>
              </a:bodyPr>
              <a:lstStyle/>
              <a:p>
                <a:endParaRPr lang="en-US">
                  <a:solidFill>
                    <a:prstClr val="black"/>
                  </a:solidFill>
                  <a:latin typeface="Calibri"/>
                </a:endParaRPr>
              </a:p>
            </p:txBody>
          </p:sp>
          <p:sp>
            <p:nvSpPr>
              <p:cNvPr id="10477" name="AutoShape 38"/>
              <p:cNvSpPr>
                <a:spLocks/>
              </p:cNvSpPr>
              <p:nvPr/>
            </p:nvSpPr>
            <p:spPr bwMode="auto">
              <a:xfrm>
                <a:off x="1144" y="880"/>
                <a:ext cx="376" cy="264"/>
              </a:xfrm>
              <a:prstGeom prst="roundRect">
                <a:avLst>
                  <a:gd name="adj" fmla="val 45454"/>
                </a:avLst>
              </a:prstGeom>
              <a:solidFill>
                <a:srgbClr val="00843C"/>
              </a:solidFill>
              <a:ln w="25400">
                <a:solidFill>
                  <a:schemeClr val="tx1"/>
                </a:solidFill>
                <a:round/>
                <a:headEnd/>
                <a:tailEnd/>
              </a:ln>
            </p:spPr>
            <p:txBody>
              <a:bodyPr>
                <a:prstTxWarp prst="textNoShape">
                  <a:avLst/>
                </a:prstTxWarp>
              </a:bodyPr>
              <a:lstStyle/>
              <a:p>
                <a:endParaRPr lang="en-US">
                  <a:solidFill>
                    <a:prstClr val="black"/>
                  </a:solidFill>
                  <a:latin typeface="Calibri" charset="0"/>
                </a:endParaRPr>
              </a:p>
            </p:txBody>
          </p:sp>
          <p:sp>
            <p:nvSpPr>
              <p:cNvPr id="10478" name="Line 39"/>
              <p:cNvSpPr>
                <a:spLocks noChangeShapeType="1"/>
              </p:cNvSpPr>
              <p:nvPr/>
            </p:nvSpPr>
            <p:spPr bwMode="auto">
              <a:xfrm>
                <a:off x="1240" y="968"/>
                <a:ext cx="36" cy="98"/>
              </a:xfrm>
              <a:prstGeom prst="line">
                <a:avLst/>
              </a:prstGeom>
              <a:noFill/>
              <a:ln w="38100">
                <a:solidFill>
                  <a:schemeClr val="tx1"/>
                </a:solidFill>
                <a:round/>
                <a:headEnd/>
                <a:tailEnd/>
              </a:ln>
            </p:spPr>
            <p:txBody>
              <a:bodyPr>
                <a:prstTxWarp prst="textNoShape">
                  <a:avLst/>
                </a:prstTxWarp>
              </a:bodyPr>
              <a:lstStyle/>
              <a:p>
                <a:endParaRPr lang="en-US">
                  <a:solidFill>
                    <a:prstClr val="black"/>
                  </a:solidFill>
                  <a:latin typeface="Calibri"/>
                </a:endParaRPr>
              </a:p>
            </p:txBody>
          </p:sp>
          <p:sp>
            <p:nvSpPr>
              <p:cNvPr id="10479" name="Line 40"/>
              <p:cNvSpPr>
                <a:spLocks noChangeShapeType="1"/>
              </p:cNvSpPr>
              <p:nvPr/>
            </p:nvSpPr>
            <p:spPr bwMode="auto">
              <a:xfrm>
                <a:off x="1312" y="968"/>
                <a:ext cx="36" cy="98"/>
              </a:xfrm>
              <a:prstGeom prst="line">
                <a:avLst/>
              </a:prstGeom>
              <a:noFill/>
              <a:ln w="38100">
                <a:solidFill>
                  <a:schemeClr val="tx1"/>
                </a:solidFill>
                <a:round/>
                <a:headEnd/>
                <a:tailEnd/>
              </a:ln>
            </p:spPr>
            <p:txBody>
              <a:bodyPr>
                <a:prstTxWarp prst="textNoShape">
                  <a:avLst/>
                </a:prstTxWarp>
              </a:bodyPr>
              <a:lstStyle/>
              <a:p>
                <a:endParaRPr lang="en-US">
                  <a:solidFill>
                    <a:prstClr val="black"/>
                  </a:solidFill>
                  <a:latin typeface="Calibri"/>
                </a:endParaRPr>
              </a:p>
            </p:txBody>
          </p:sp>
          <p:sp>
            <p:nvSpPr>
              <p:cNvPr id="10480" name="Line 41"/>
              <p:cNvSpPr>
                <a:spLocks noChangeShapeType="1"/>
              </p:cNvSpPr>
              <p:nvPr/>
            </p:nvSpPr>
            <p:spPr bwMode="auto">
              <a:xfrm>
                <a:off x="1392" y="968"/>
                <a:ext cx="36" cy="98"/>
              </a:xfrm>
              <a:prstGeom prst="line">
                <a:avLst/>
              </a:prstGeom>
              <a:noFill/>
              <a:ln w="38100">
                <a:solidFill>
                  <a:schemeClr val="tx1"/>
                </a:solidFill>
                <a:round/>
                <a:headEnd/>
                <a:tailEnd/>
              </a:ln>
            </p:spPr>
            <p:txBody>
              <a:bodyPr>
                <a:prstTxWarp prst="textNoShape">
                  <a:avLst/>
                </a:prstTxWarp>
              </a:bodyPr>
              <a:lstStyle/>
              <a:p>
                <a:endParaRPr lang="en-US">
                  <a:solidFill>
                    <a:prstClr val="black"/>
                  </a:solidFill>
                  <a:latin typeface="Calibri"/>
                </a:endParaRPr>
              </a:p>
            </p:txBody>
          </p:sp>
          <p:sp>
            <p:nvSpPr>
              <p:cNvPr id="10481" name="Rectangle 42"/>
              <p:cNvSpPr>
                <a:spLocks/>
              </p:cNvSpPr>
              <p:nvPr/>
            </p:nvSpPr>
            <p:spPr bwMode="auto">
              <a:xfrm>
                <a:off x="1544" y="848"/>
                <a:ext cx="64" cy="336"/>
              </a:xfrm>
              <a:prstGeom prst="rect">
                <a:avLst/>
              </a:prstGeom>
              <a:solidFill>
                <a:srgbClr val="903D00"/>
              </a:solidFill>
              <a:ln w="25400">
                <a:solidFill>
                  <a:schemeClr val="tx1"/>
                </a:solidFill>
                <a:miter lim="800000"/>
                <a:headEnd/>
                <a:tailEnd/>
              </a:ln>
            </p:spPr>
            <p:txBody>
              <a:bodyPr>
                <a:prstTxWarp prst="textNoShape">
                  <a:avLst/>
                </a:prstTxWarp>
              </a:bodyPr>
              <a:lstStyle/>
              <a:p>
                <a:endParaRPr lang="en-US">
                  <a:solidFill>
                    <a:prstClr val="black"/>
                  </a:solidFill>
                  <a:latin typeface="Calibri" charset="0"/>
                </a:endParaRPr>
              </a:p>
            </p:txBody>
          </p:sp>
        </p:grpSp>
        <p:sp>
          <p:nvSpPr>
            <p:cNvPr id="69675" name="Rectangle 43"/>
            <p:cNvSpPr>
              <a:spLocks/>
            </p:cNvSpPr>
            <p:nvPr/>
          </p:nvSpPr>
          <p:spPr bwMode="auto">
            <a:xfrm>
              <a:off x="1965147" y="1268413"/>
              <a:ext cx="720690" cy="652462"/>
            </a:xfrm>
            <a:prstGeom prst="rect">
              <a:avLst/>
            </a:prstGeom>
            <a:solidFill>
              <a:srgbClr val="903D00">
                <a:alpha val="70979"/>
              </a:srgbClr>
            </a:solidFill>
            <a:ln w="25400">
              <a:solidFill>
                <a:schemeClr val="tx1"/>
              </a:solidFill>
              <a:miter lim="800000"/>
              <a:headEnd/>
              <a:tailEnd/>
            </a:ln>
          </p:spPr>
          <p:txBody>
            <a:bodyPr lIns="0" tIns="0" rIns="0" bIns="0" anchor="ctr"/>
            <a:lstStyle/>
            <a:p>
              <a:pPr algn="ctr">
                <a:defRPr/>
              </a:pPr>
              <a:r>
                <a:rPr lang="en-US" sz="1300" dirty="0">
                  <a:solidFill>
                    <a:prstClr val="black"/>
                  </a:solidFill>
                  <a:effectLst>
                    <a:outerShdw blurRad="38100" dist="38100" dir="2700000" algn="tl">
                      <a:srgbClr val="000000"/>
                    </a:outerShdw>
                  </a:effectLst>
                  <a:latin typeface="Calibri"/>
                  <a:ea typeface="Gill Sans" pitchFamily="64" charset="0"/>
                  <a:cs typeface="Gill Sans" pitchFamily="64" charset="0"/>
                </a:rPr>
                <a:t>Rice Mill</a:t>
              </a:r>
            </a:p>
          </p:txBody>
        </p:sp>
        <p:sp>
          <p:nvSpPr>
            <p:cNvPr id="10250" name="Line 44"/>
            <p:cNvSpPr>
              <a:spLocks noChangeShapeType="1"/>
            </p:cNvSpPr>
            <p:nvPr/>
          </p:nvSpPr>
          <p:spPr bwMode="auto">
            <a:xfrm>
              <a:off x="2931427" y="3710677"/>
              <a:ext cx="138597" cy="0"/>
            </a:xfrm>
            <a:prstGeom prst="line">
              <a:avLst/>
            </a:prstGeom>
            <a:noFill/>
            <a:ln w="127000">
              <a:solidFill>
                <a:srgbClr val="FFDE12"/>
              </a:solidFill>
              <a:round/>
              <a:headEnd/>
              <a:tailEnd/>
            </a:ln>
          </p:spPr>
          <p:txBody>
            <a:bodyPr lIns="82296" tIns="41148" rIns="82296" bIns="41148">
              <a:prstTxWarp prst="textNoShape">
                <a:avLst/>
              </a:prstTxWarp>
            </a:bodyPr>
            <a:lstStyle/>
            <a:p>
              <a:endParaRPr lang="en-US">
                <a:solidFill>
                  <a:prstClr val="black"/>
                </a:solidFill>
                <a:latin typeface="Calibri"/>
              </a:endParaRPr>
            </a:p>
          </p:txBody>
        </p:sp>
        <p:grpSp>
          <p:nvGrpSpPr>
            <p:cNvPr id="6" name="Group 45"/>
            <p:cNvGrpSpPr>
              <a:grpSpLocks/>
            </p:cNvGrpSpPr>
            <p:nvPr/>
          </p:nvGrpSpPr>
          <p:grpSpPr bwMode="auto">
            <a:xfrm>
              <a:off x="248080" y="1150257"/>
              <a:ext cx="714416" cy="735835"/>
              <a:chOff x="0" y="0"/>
              <a:chExt cx="500" cy="515"/>
            </a:xfrm>
          </p:grpSpPr>
          <p:grpSp>
            <p:nvGrpSpPr>
              <p:cNvPr id="7" name="Group 46"/>
              <p:cNvGrpSpPr>
                <a:grpSpLocks/>
              </p:cNvGrpSpPr>
              <p:nvPr/>
            </p:nvGrpSpPr>
            <p:grpSpPr bwMode="auto">
              <a:xfrm>
                <a:off x="0" y="0"/>
                <a:ext cx="500" cy="515"/>
                <a:chOff x="0" y="0"/>
                <a:chExt cx="500" cy="515"/>
              </a:xfrm>
            </p:grpSpPr>
            <p:sp>
              <p:nvSpPr>
                <p:cNvPr id="10454" name="Line 47"/>
                <p:cNvSpPr>
                  <a:spLocks noChangeShapeType="1"/>
                </p:cNvSpPr>
                <p:nvPr/>
              </p:nvSpPr>
              <p:spPr bwMode="auto">
                <a:xfrm>
                  <a:off x="7" y="126"/>
                  <a:ext cx="0" cy="389"/>
                </a:xfrm>
                <a:prstGeom prst="line">
                  <a:avLst/>
                </a:prstGeom>
                <a:noFill/>
                <a:ln w="38100">
                  <a:solidFill>
                    <a:schemeClr val="tx1"/>
                  </a:solidFill>
                  <a:round/>
                  <a:headEnd/>
                  <a:tailEnd/>
                </a:ln>
              </p:spPr>
              <p:txBody>
                <a:bodyPr>
                  <a:prstTxWarp prst="textNoShape">
                    <a:avLst/>
                  </a:prstTxWarp>
                </a:bodyPr>
                <a:lstStyle/>
                <a:p>
                  <a:endParaRPr lang="en-US">
                    <a:solidFill>
                      <a:prstClr val="black"/>
                    </a:solidFill>
                    <a:latin typeface="Calibri"/>
                  </a:endParaRPr>
                </a:p>
              </p:txBody>
            </p:sp>
            <p:sp>
              <p:nvSpPr>
                <p:cNvPr id="10455" name="Line 48"/>
                <p:cNvSpPr>
                  <a:spLocks noChangeShapeType="1"/>
                </p:cNvSpPr>
                <p:nvPr/>
              </p:nvSpPr>
              <p:spPr bwMode="auto">
                <a:xfrm flipH="1">
                  <a:off x="0" y="0"/>
                  <a:ext cx="253" cy="134"/>
                </a:xfrm>
                <a:prstGeom prst="line">
                  <a:avLst/>
                </a:prstGeom>
                <a:noFill/>
                <a:ln w="38100">
                  <a:solidFill>
                    <a:schemeClr val="tx1"/>
                  </a:solidFill>
                  <a:round/>
                  <a:headEnd/>
                  <a:tailEnd/>
                </a:ln>
              </p:spPr>
              <p:txBody>
                <a:bodyPr>
                  <a:prstTxWarp prst="textNoShape">
                    <a:avLst/>
                  </a:prstTxWarp>
                </a:bodyPr>
                <a:lstStyle/>
                <a:p>
                  <a:endParaRPr lang="en-US">
                    <a:solidFill>
                      <a:prstClr val="black"/>
                    </a:solidFill>
                    <a:latin typeface="Calibri"/>
                  </a:endParaRPr>
                </a:p>
              </p:txBody>
            </p:sp>
            <p:sp>
              <p:nvSpPr>
                <p:cNvPr id="10456" name="Line 49"/>
                <p:cNvSpPr>
                  <a:spLocks noChangeShapeType="1"/>
                </p:cNvSpPr>
                <p:nvPr/>
              </p:nvSpPr>
              <p:spPr bwMode="auto">
                <a:xfrm>
                  <a:off x="238" y="0"/>
                  <a:ext cx="262" cy="126"/>
                </a:xfrm>
                <a:prstGeom prst="line">
                  <a:avLst/>
                </a:prstGeom>
                <a:noFill/>
                <a:ln w="38100">
                  <a:solidFill>
                    <a:schemeClr val="tx1"/>
                  </a:solidFill>
                  <a:round/>
                  <a:headEnd/>
                  <a:tailEnd/>
                </a:ln>
              </p:spPr>
              <p:txBody>
                <a:bodyPr>
                  <a:prstTxWarp prst="textNoShape">
                    <a:avLst/>
                  </a:prstTxWarp>
                </a:bodyPr>
                <a:lstStyle/>
                <a:p>
                  <a:endParaRPr lang="en-US">
                    <a:solidFill>
                      <a:prstClr val="black"/>
                    </a:solidFill>
                    <a:latin typeface="Calibri"/>
                  </a:endParaRPr>
                </a:p>
              </p:txBody>
            </p:sp>
            <p:sp>
              <p:nvSpPr>
                <p:cNvPr id="10457" name="Line 50"/>
                <p:cNvSpPr>
                  <a:spLocks noChangeShapeType="1"/>
                </p:cNvSpPr>
                <p:nvPr/>
              </p:nvSpPr>
              <p:spPr bwMode="auto">
                <a:xfrm>
                  <a:off x="487" y="126"/>
                  <a:ext cx="0" cy="389"/>
                </a:xfrm>
                <a:prstGeom prst="line">
                  <a:avLst/>
                </a:prstGeom>
                <a:noFill/>
                <a:ln w="38100">
                  <a:solidFill>
                    <a:schemeClr val="tx1"/>
                  </a:solidFill>
                  <a:round/>
                  <a:headEnd/>
                  <a:tailEnd/>
                </a:ln>
              </p:spPr>
              <p:txBody>
                <a:bodyPr>
                  <a:prstTxWarp prst="textNoShape">
                    <a:avLst/>
                  </a:prstTxWarp>
                </a:bodyPr>
                <a:lstStyle/>
                <a:p>
                  <a:endParaRPr lang="en-US">
                    <a:solidFill>
                      <a:prstClr val="black"/>
                    </a:solidFill>
                    <a:latin typeface="Calibri"/>
                  </a:endParaRPr>
                </a:p>
              </p:txBody>
            </p:sp>
          </p:grpSp>
          <p:sp>
            <p:nvSpPr>
              <p:cNvPr id="10452" name="AutoShape 51"/>
              <p:cNvSpPr>
                <a:spLocks/>
              </p:cNvSpPr>
              <p:nvPr/>
            </p:nvSpPr>
            <p:spPr bwMode="auto">
              <a:xfrm>
                <a:off x="6" y="0"/>
                <a:ext cx="478" cy="5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21600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337" y="21278"/>
                    </a:moveTo>
                    <a:lnTo>
                      <a:pt x="0" y="5481"/>
                    </a:lnTo>
                    <a:lnTo>
                      <a:pt x="10463" y="0"/>
                    </a:lnTo>
                    <a:lnTo>
                      <a:pt x="21600" y="5158"/>
                    </a:lnTo>
                    <a:lnTo>
                      <a:pt x="21262" y="21600"/>
                    </a:lnTo>
                    <a:lnTo>
                      <a:pt x="337" y="21278"/>
                    </a:lnTo>
                    <a:close/>
                    <a:moveTo>
                      <a:pt x="337" y="21278"/>
                    </a:moveTo>
                  </a:path>
                </a:pathLst>
              </a:custGeom>
              <a:solidFill>
                <a:srgbClr val="903D00">
                  <a:alpha val="40784"/>
                </a:srgbClr>
              </a:solidFill>
              <a:ln w="25400">
                <a:solidFill>
                  <a:schemeClr val="tx1">
                    <a:alpha val="40784"/>
                  </a:schemeClr>
                </a:solidFill>
                <a:miter lim="800000"/>
                <a:headEnd/>
                <a:tailEnd/>
              </a:ln>
            </p:spPr>
            <p:txBody>
              <a:bodyPr>
                <a:prstTxWarp prst="textNoShape">
                  <a:avLst/>
                </a:prstTxWarp>
              </a:bodyPr>
              <a:lstStyle/>
              <a:p>
                <a:endParaRPr lang="en-US">
                  <a:solidFill>
                    <a:prstClr val="black"/>
                  </a:solidFill>
                  <a:latin typeface="Calibri"/>
                </a:endParaRPr>
              </a:p>
            </p:txBody>
          </p:sp>
          <p:sp>
            <p:nvSpPr>
              <p:cNvPr id="10453" name="AutoShape 52"/>
              <p:cNvSpPr>
                <a:spLocks/>
              </p:cNvSpPr>
              <p:nvPr/>
            </p:nvSpPr>
            <p:spPr bwMode="auto">
              <a:xfrm>
                <a:off x="36" y="120"/>
                <a:ext cx="426" cy="38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600"/>
                  <a:gd name="T43" fmla="*/ 0 h 21600"/>
                  <a:gd name="T44" fmla="*/ 21600 w 21600"/>
                  <a:gd name="T45" fmla="*/ 21600 h 216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600" h="21600">
                    <a:moveTo>
                      <a:pt x="1516" y="19523"/>
                    </a:moveTo>
                    <a:lnTo>
                      <a:pt x="2274" y="15369"/>
                    </a:lnTo>
                    <a:lnTo>
                      <a:pt x="2653" y="7477"/>
                    </a:lnTo>
                    <a:lnTo>
                      <a:pt x="4926" y="4569"/>
                    </a:lnTo>
                    <a:lnTo>
                      <a:pt x="9095" y="2077"/>
                    </a:lnTo>
                    <a:lnTo>
                      <a:pt x="12505" y="0"/>
                    </a:lnTo>
                    <a:lnTo>
                      <a:pt x="17053" y="4985"/>
                    </a:lnTo>
                    <a:lnTo>
                      <a:pt x="18189" y="8723"/>
                    </a:lnTo>
                    <a:lnTo>
                      <a:pt x="18947" y="14123"/>
                    </a:lnTo>
                    <a:lnTo>
                      <a:pt x="19705" y="19108"/>
                    </a:lnTo>
                    <a:lnTo>
                      <a:pt x="21600" y="21185"/>
                    </a:lnTo>
                    <a:lnTo>
                      <a:pt x="0" y="21600"/>
                    </a:lnTo>
                    <a:lnTo>
                      <a:pt x="1516" y="19523"/>
                    </a:lnTo>
                    <a:close/>
                    <a:moveTo>
                      <a:pt x="1516" y="19523"/>
                    </a:moveTo>
                  </a:path>
                </a:pathLst>
              </a:custGeom>
              <a:solidFill>
                <a:srgbClr val="FDFF55"/>
              </a:solidFill>
              <a:ln w="25400">
                <a:solidFill>
                  <a:schemeClr val="tx1"/>
                </a:solidFill>
                <a:miter lim="800000"/>
                <a:headEnd/>
                <a:tailEnd/>
              </a:ln>
            </p:spPr>
            <p:txBody>
              <a:bodyPr>
                <a:prstTxWarp prst="textNoShape">
                  <a:avLst/>
                </a:prstTxWarp>
              </a:bodyPr>
              <a:lstStyle/>
              <a:p>
                <a:endParaRPr lang="en-US">
                  <a:solidFill>
                    <a:prstClr val="black"/>
                  </a:solidFill>
                  <a:latin typeface="Calibri"/>
                </a:endParaRPr>
              </a:p>
            </p:txBody>
          </p:sp>
        </p:grpSp>
        <p:grpSp>
          <p:nvGrpSpPr>
            <p:cNvPr id="8" name="Group 53"/>
            <p:cNvGrpSpPr>
              <a:grpSpLocks/>
            </p:cNvGrpSpPr>
            <p:nvPr/>
          </p:nvGrpSpPr>
          <p:grpSpPr bwMode="auto">
            <a:xfrm>
              <a:off x="1779789" y="703041"/>
              <a:ext cx="1058765" cy="692971"/>
              <a:chOff x="0" y="0"/>
              <a:chExt cx="740" cy="485"/>
            </a:xfrm>
          </p:grpSpPr>
          <p:sp>
            <p:nvSpPr>
              <p:cNvPr id="10448" name="Line 54"/>
              <p:cNvSpPr>
                <a:spLocks noChangeShapeType="1"/>
              </p:cNvSpPr>
              <p:nvPr/>
            </p:nvSpPr>
            <p:spPr bwMode="auto">
              <a:xfrm rot="10800000" flipH="1">
                <a:off x="381" y="0"/>
                <a:ext cx="6" cy="485"/>
              </a:xfrm>
              <a:prstGeom prst="line">
                <a:avLst/>
              </a:prstGeom>
              <a:noFill/>
              <a:ln w="38100">
                <a:solidFill>
                  <a:schemeClr val="tx1"/>
                </a:solidFill>
                <a:round/>
                <a:headEnd type="stealth" w="med" len="med"/>
                <a:tailEnd/>
              </a:ln>
            </p:spPr>
            <p:txBody>
              <a:bodyPr>
                <a:prstTxWarp prst="textNoShape">
                  <a:avLst/>
                </a:prstTxWarp>
              </a:bodyPr>
              <a:lstStyle/>
              <a:p>
                <a:endParaRPr lang="en-US">
                  <a:solidFill>
                    <a:prstClr val="black"/>
                  </a:solidFill>
                  <a:latin typeface="Calibri"/>
                </a:endParaRPr>
              </a:p>
            </p:txBody>
          </p:sp>
          <p:sp>
            <p:nvSpPr>
              <p:cNvPr id="10449" name="Line 55"/>
              <p:cNvSpPr>
                <a:spLocks noChangeShapeType="1"/>
              </p:cNvSpPr>
              <p:nvPr/>
            </p:nvSpPr>
            <p:spPr bwMode="auto">
              <a:xfrm rot="10800000">
                <a:off x="0" y="0"/>
                <a:ext cx="276" cy="485"/>
              </a:xfrm>
              <a:prstGeom prst="line">
                <a:avLst/>
              </a:prstGeom>
              <a:noFill/>
              <a:ln w="38100">
                <a:solidFill>
                  <a:schemeClr val="tx1"/>
                </a:solidFill>
                <a:round/>
                <a:headEnd type="stealth" w="med" len="med"/>
                <a:tailEnd/>
              </a:ln>
            </p:spPr>
            <p:txBody>
              <a:bodyPr>
                <a:prstTxWarp prst="textNoShape">
                  <a:avLst/>
                </a:prstTxWarp>
              </a:bodyPr>
              <a:lstStyle/>
              <a:p>
                <a:endParaRPr lang="en-US">
                  <a:solidFill>
                    <a:prstClr val="black"/>
                  </a:solidFill>
                  <a:latin typeface="Calibri"/>
                </a:endParaRPr>
              </a:p>
            </p:txBody>
          </p:sp>
          <p:sp>
            <p:nvSpPr>
              <p:cNvPr id="10450" name="Line 56"/>
              <p:cNvSpPr>
                <a:spLocks noChangeShapeType="1"/>
              </p:cNvSpPr>
              <p:nvPr/>
            </p:nvSpPr>
            <p:spPr bwMode="auto">
              <a:xfrm rot="10800000" flipH="1">
                <a:off x="477" y="104"/>
                <a:ext cx="263" cy="381"/>
              </a:xfrm>
              <a:prstGeom prst="line">
                <a:avLst/>
              </a:prstGeom>
              <a:noFill/>
              <a:ln w="38100">
                <a:solidFill>
                  <a:schemeClr val="tx1"/>
                </a:solidFill>
                <a:round/>
                <a:headEnd type="stealth" w="med" len="med"/>
                <a:tailEnd/>
              </a:ln>
            </p:spPr>
            <p:txBody>
              <a:bodyPr>
                <a:prstTxWarp prst="textNoShape">
                  <a:avLst/>
                </a:prstTxWarp>
              </a:bodyPr>
              <a:lstStyle/>
              <a:p>
                <a:endParaRPr lang="en-US">
                  <a:solidFill>
                    <a:prstClr val="black"/>
                  </a:solidFill>
                  <a:latin typeface="Calibri"/>
                </a:endParaRPr>
              </a:p>
            </p:txBody>
          </p:sp>
        </p:grpSp>
        <p:sp>
          <p:nvSpPr>
            <p:cNvPr id="10253" name="Rectangle 57"/>
            <p:cNvSpPr>
              <a:spLocks/>
            </p:cNvSpPr>
            <p:nvPr/>
          </p:nvSpPr>
          <p:spPr bwMode="auto">
            <a:xfrm>
              <a:off x="187123" y="921083"/>
              <a:ext cx="879202" cy="215452"/>
            </a:xfrm>
            <a:prstGeom prst="rect">
              <a:avLst/>
            </a:prstGeom>
            <a:noFill/>
            <a:ln w="9525">
              <a:noFill/>
              <a:miter lim="800000"/>
              <a:headEnd/>
              <a:tailEnd/>
            </a:ln>
          </p:spPr>
          <p:txBody>
            <a:bodyPr wrap="none" lIns="0" tIns="0" rIns="0" bIns="0" anchor="ctr">
              <a:prstTxWarp prst="textNoShape">
                <a:avLst/>
              </a:prstTxWarp>
              <a:spAutoFit/>
            </a:bodyPr>
            <a:lstStyle/>
            <a:p>
              <a:r>
                <a:rPr lang="en-US" sz="1400">
                  <a:solidFill>
                    <a:prstClr val="black"/>
                  </a:solidFill>
                  <a:latin typeface="Calibri" charset="0"/>
                  <a:ea typeface="Gill Sans" charset="0"/>
                  <a:cs typeface="Gill Sans" charset="0"/>
                </a:rPr>
                <a:t>Stored Husk</a:t>
              </a:r>
            </a:p>
          </p:txBody>
        </p:sp>
        <p:grpSp>
          <p:nvGrpSpPr>
            <p:cNvPr id="9" name="Group 58"/>
            <p:cNvGrpSpPr>
              <a:grpSpLocks/>
            </p:cNvGrpSpPr>
            <p:nvPr/>
          </p:nvGrpSpPr>
          <p:grpSpPr bwMode="auto">
            <a:xfrm>
              <a:off x="979642" y="1051670"/>
              <a:ext cx="960175" cy="542946"/>
              <a:chOff x="0" y="0"/>
              <a:chExt cx="671" cy="380"/>
            </a:xfrm>
          </p:grpSpPr>
          <p:grpSp>
            <p:nvGrpSpPr>
              <p:cNvPr id="10" name="Group 59"/>
              <p:cNvGrpSpPr>
                <a:grpSpLocks/>
              </p:cNvGrpSpPr>
              <p:nvPr/>
            </p:nvGrpSpPr>
            <p:grpSpPr bwMode="auto">
              <a:xfrm>
                <a:off x="190" y="0"/>
                <a:ext cx="344" cy="352"/>
                <a:chOff x="0" y="0"/>
                <a:chExt cx="343" cy="352"/>
              </a:xfrm>
            </p:grpSpPr>
            <p:sp>
              <p:nvSpPr>
                <p:cNvPr id="10444" name="AutoShape 60"/>
                <p:cNvSpPr>
                  <a:spLocks/>
                </p:cNvSpPr>
                <p:nvPr/>
              </p:nvSpPr>
              <p:spPr bwMode="auto">
                <a:xfrm>
                  <a:off x="30" y="139"/>
                  <a:ext cx="298" cy="1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2160"/>
                      </a:moveTo>
                      <a:lnTo>
                        <a:pt x="4431" y="21600"/>
                      </a:lnTo>
                      <a:lnTo>
                        <a:pt x="17169" y="21600"/>
                      </a:lnTo>
                      <a:lnTo>
                        <a:pt x="21600" y="0"/>
                      </a:lnTo>
                      <a:lnTo>
                        <a:pt x="0" y="2160"/>
                      </a:lnTo>
                      <a:close/>
                      <a:moveTo>
                        <a:pt x="0" y="2160"/>
                      </a:moveTo>
                    </a:path>
                  </a:pathLst>
                </a:custGeom>
                <a:solidFill>
                  <a:schemeClr val="accent1"/>
                </a:solidFill>
                <a:ln w="25400">
                  <a:solidFill>
                    <a:schemeClr val="tx1"/>
                  </a:solidFill>
                  <a:miter lim="800000"/>
                  <a:headEnd/>
                  <a:tailEnd/>
                </a:ln>
              </p:spPr>
              <p:txBody>
                <a:bodyPr>
                  <a:prstTxWarp prst="textNoShape">
                    <a:avLst/>
                  </a:prstTxWarp>
                </a:bodyPr>
                <a:lstStyle/>
                <a:p>
                  <a:endParaRPr lang="en-US">
                    <a:solidFill>
                      <a:prstClr val="black"/>
                    </a:solidFill>
                    <a:latin typeface="Calibri"/>
                  </a:endParaRPr>
                </a:p>
              </p:txBody>
            </p:sp>
            <p:sp>
              <p:nvSpPr>
                <p:cNvPr id="10445" name="Oval 61"/>
                <p:cNvSpPr>
                  <a:spLocks/>
                </p:cNvSpPr>
                <p:nvPr/>
              </p:nvSpPr>
              <p:spPr bwMode="auto">
                <a:xfrm>
                  <a:off x="43" y="281"/>
                  <a:ext cx="66" cy="70"/>
                </a:xfrm>
                <a:prstGeom prst="ellipse">
                  <a:avLst/>
                </a:prstGeom>
                <a:blipFill dpi="0" rotWithShape="0">
                  <a:blip r:embed="rId3"/>
                  <a:srcRect/>
                  <a:tile tx="0" ty="0" sx="100000" sy="100000" flip="none" algn="tl"/>
                </a:blipFill>
                <a:ln w="25400">
                  <a:solidFill>
                    <a:schemeClr val="tx1"/>
                  </a:solidFill>
                  <a:round/>
                  <a:headEnd/>
                  <a:tailEnd/>
                </a:ln>
              </p:spPr>
              <p:txBody>
                <a:bodyPr>
                  <a:prstTxWarp prst="textNoShape">
                    <a:avLst/>
                  </a:prstTxWarp>
                </a:bodyPr>
                <a:lstStyle/>
                <a:p>
                  <a:endParaRPr lang="en-US">
                    <a:solidFill>
                      <a:prstClr val="black"/>
                    </a:solidFill>
                    <a:latin typeface="Calibri" charset="0"/>
                  </a:endParaRPr>
                </a:p>
              </p:txBody>
            </p:sp>
            <p:sp>
              <p:nvSpPr>
                <p:cNvPr id="10446" name="Oval 62"/>
                <p:cNvSpPr>
                  <a:spLocks/>
                </p:cNvSpPr>
                <p:nvPr/>
              </p:nvSpPr>
              <p:spPr bwMode="auto">
                <a:xfrm>
                  <a:off x="240" y="281"/>
                  <a:ext cx="65" cy="71"/>
                </a:xfrm>
                <a:prstGeom prst="ellipse">
                  <a:avLst/>
                </a:prstGeom>
                <a:blipFill dpi="0" rotWithShape="0">
                  <a:blip r:embed="rId3"/>
                  <a:srcRect/>
                  <a:tile tx="0" ty="0" sx="100000" sy="100000" flip="none" algn="tl"/>
                </a:blipFill>
                <a:ln w="25400">
                  <a:solidFill>
                    <a:schemeClr val="tx1"/>
                  </a:solidFill>
                  <a:round/>
                  <a:headEnd/>
                  <a:tailEnd/>
                </a:ln>
              </p:spPr>
              <p:txBody>
                <a:bodyPr>
                  <a:prstTxWarp prst="textNoShape">
                    <a:avLst/>
                  </a:prstTxWarp>
                </a:bodyPr>
                <a:lstStyle/>
                <a:p>
                  <a:endParaRPr lang="en-US">
                    <a:solidFill>
                      <a:prstClr val="black"/>
                    </a:solidFill>
                    <a:latin typeface="Calibri" charset="0"/>
                  </a:endParaRPr>
                </a:p>
              </p:txBody>
            </p:sp>
            <p:sp>
              <p:nvSpPr>
                <p:cNvPr id="10447" name="AutoShape 63"/>
                <p:cNvSpPr>
                  <a:spLocks/>
                </p:cNvSpPr>
                <p:nvPr/>
              </p:nvSpPr>
              <p:spPr bwMode="auto">
                <a:xfrm>
                  <a:off x="0" y="0"/>
                  <a:ext cx="343" cy="16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600"/>
                    <a:gd name="T37" fmla="*/ 0 h 21600"/>
                    <a:gd name="T38" fmla="*/ 21600 w 21600"/>
                    <a:gd name="T39" fmla="*/ 21600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a:moveTo>
                        <a:pt x="450" y="21600"/>
                      </a:moveTo>
                      <a:lnTo>
                        <a:pt x="21600" y="17053"/>
                      </a:lnTo>
                      <a:lnTo>
                        <a:pt x="21600" y="7958"/>
                      </a:lnTo>
                      <a:lnTo>
                        <a:pt x="17550" y="5684"/>
                      </a:lnTo>
                      <a:lnTo>
                        <a:pt x="14400" y="1137"/>
                      </a:lnTo>
                      <a:lnTo>
                        <a:pt x="10350" y="0"/>
                      </a:lnTo>
                      <a:lnTo>
                        <a:pt x="6300" y="3411"/>
                      </a:lnTo>
                      <a:lnTo>
                        <a:pt x="3600" y="5684"/>
                      </a:lnTo>
                      <a:lnTo>
                        <a:pt x="1800" y="10232"/>
                      </a:lnTo>
                      <a:lnTo>
                        <a:pt x="0" y="15916"/>
                      </a:lnTo>
                      <a:lnTo>
                        <a:pt x="450" y="21600"/>
                      </a:lnTo>
                      <a:close/>
                      <a:moveTo>
                        <a:pt x="450" y="21600"/>
                      </a:moveTo>
                    </a:path>
                  </a:pathLst>
                </a:custGeom>
                <a:solidFill>
                  <a:srgbClr val="FDFF55"/>
                </a:solidFill>
                <a:ln w="25400">
                  <a:solidFill>
                    <a:schemeClr val="tx1"/>
                  </a:solidFill>
                  <a:miter lim="800000"/>
                  <a:headEnd/>
                  <a:tailEnd/>
                </a:ln>
              </p:spPr>
              <p:txBody>
                <a:bodyPr>
                  <a:prstTxWarp prst="textNoShape">
                    <a:avLst/>
                  </a:prstTxWarp>
                </a:bodyPr>
                <a:lstStyle/>
                <a:p>
                  <a:endParaRPr lang="en-US">
                    <a:solidFill>
                      <a:prstClr val="black"/>
                    </a:solidFill>
                    <a:latin typeface="Calibri"/>
                  </a:endParaRPr>
                </a:p>
              </p:txBody>
            </p:sp>
          </p:grpSp>
          <p:sp>
            <p:nvSpPr>
              <p:cNvPr id="10443" name="Line 64"/>
              <p:cNvSpPr>
                <a:spLocks noChangeShapeType="1"/>
              </p:cNvSpPr>
              <p:nvPr/>
            </p:nvSpPr>
            <p:spPr bwMode="auto">
              <a:xfrm>
                <a:off x="0" y="376"/>
                <a:ext cx="671" cy="4"/>
              </a:xfrm>
              <a:prstGeom prst="line">
                <a:avLst/>
              </a:prstGeom>
              <a:noFill/>
              <a:ln w="38100">
                <a:solidFill>
                  <a:schemeClr val="tx1"/>
                </a:solidFill>
                <a:prstDash val="sysDot"/>
                <a:round/>
                <a:headEnd type="stealth" w="med" len="med"/>
                <a:tailEnd/>
              </a:ln>
            </p:spPr>
            <p:txBody>
              <a:bodyPr>
                <a:prstTxWarp prst="textNoShape">
                  <a:avLst/>
                </a:prstTxWarp>
              </a:bodyPr>
              <a:lstStyle/>
              <a:p>
                <a:endParaRPr lang="en-US">
                  <a:solidFill>
                    <a:prstClr val="black"/>
                  </a:solidFill>
                  <a:latin typeface="Calibri"/>
                </a:endParaRPr>
              </a:p>
            </p:txBody>
          </p:sp>
        </p:grpSp>
        <p:grpSp>
          <p:nvGrpSpPr>
            <p:cNvPr id="11" name="Group 65"/>
            <p:cNvGrpSpPr>
              <a:grpSpLocks/>
            </p:cNvGrpSpPr>
            <p:nvPr/>
          </p:nvGrpSpPr>
          <p:grpSpPr bwMode="auto">
            <a:xfrm>
              <a:off x="2708529" y="1673201"/>
              <a:ext cx="854442" cy="2203219"/>
              <a:chOff x="0" y="61"/>
              <a:chExt cx="598" cy="1542"/>
            </a:xfrm>
          </p:grpSpPr>
          <p:sp>
            <p:nvSpPr>
              <p:cNvPr id="10438" name="Line 66"/>
              <p:cNvSpPr>
                <a:spLocks noChangeShapeType="1"/>
              </p:cNvSpPr>
              <p:nvPr/>
            </p:nvSpPr>
            <p:spPr bwMode="auto">
              <a:xfrm flipH="1">
                <a:off x="261" y="1375"/>
                <a:ext cx="336" cy="0"/>
              </a:xfrm>
              <a:prstGeom prst="line">
                <a:avLst/>
              </a:prstGeom>
              <a:noFill/>
              <a:ln w="38100">
                <a:solidFill>
                  <a:srgbClr val="FFDD11"/>
                </a:solidFill>
                <a:round/>
                <a:headEnd/>
                <a:tailEnd/>
              </a:ln>
            </p:spPr>
            <p:txBody>
              <a:bodyPr>
                <a:prstTxWarp prst="textNoShape">
                  <a:avLst/>
                </a:prstTxWarp>
              </a:bodyPr>
              <a:lstStyle/>
              <a:p>
                <a:endParaRPr lang="en-US">
                  <a:solidFill>
                    <a:prstClr val="black"/>
                  </a:solidFill>
                  <a:latin typeface="Calibri"/>
                </a:endParaRPr>
              </a:p>
            </p:txBody>
          </p:sp>
          <p:sp>
            <p:nvSpPr>
              <p:cNvPr id="10439" name="Rectangle 67"/>
              <p:cNvSpPr>
                <a:spLocks/>
              </p:cNvSpPr>
              <p:nvPr/>
            </p:nvSpPr>
            <p:spPr bwMode="auto">
              <a:xfrm rot="5400000">
                <a:off x="-166" y="840"/>
                <a:ext cx="1327" cy="200"/>
              </a:xfrm>
              <a:prstGeom prst="rect">
                <a:avLst/>
              </a:prstGeom>
              <a:noFill/>
              <a:ln w="9525">
                <a:noFill/>
                <a:miter lim="800000"/>
                <a:headEnd/>
                <a:tailEnd/>
              </a:ln>
            </p:spPr>
            <p:txBody>
              <a:bodyPr lIns="0" tIns="0" rIns="0" bIns="0" anchor="ctr">
                <a:prstTxWarp prst="textNoShape">
                  <a:avLst/>
                </a:prstTxWarp>
              </a:bodyPr>
              <a:lstStyle/>
              <a:p>
                <a:r>
                  <a:rPr lang="en-US" sz="1400">
                    <a:solidFill>
                      <a:prstClr val="black"/>
                    </a:solidFill>
                    <a:latin typeface="Calibri" charset="0"/>
                    <a:ea typeface="Gill Sans" charset="0"/>
                    <a:cs typeface="Gill Sans" charset="0"/>
                  </a:rPr>
                  <a:t>To Industry </a:t>
                </a:r>
              </a:p>
            </p:txBody>
          </p:sp>
          <p:sp>
            <p:nvSpPr>
              <p:cNvPr id="10440" name="Line 68"/>
              <p:cNvSpPr>
                <a:spLocks noChangeShapeType="1"/>
              </p:cNvSpPr>
              <p:nvPr/>
            </p:nvSpPr>
            <p:spPr bwMode="auto">
              <a:xfrm rot="10800000" flipH="1">
                <a:off x="589" y="61"/>
                <a:ext cx="0" cy="1327"/>
              </a:xfrm>
              <a:prstGeom prst="line">
                <a:avLst/>
              </a:prstGeom>
              <a:noFill/>
              <a:ln w="38100">
                <a:solidFill>
                  <a:srgbClr val="FFDD11"/>
                </a:solidFill>
                <a:round/>
                <a:headEnd/>
                <a:tailEnd/>
              </a:ln>
            </p:spPr>
            <p:txBody>
              <a:bodyPr>
                <a:prstTxWarp prst="textNoShape">
                  <a:avLst/>
                </a:prstTxWarp>
              </a:bodyPr>
              <a:lstStyle/>
              <a:p>
                <a:endParaRPr lang="en-US">
                  <a:solidFill>
                    <a:prstClr val="black"/>
                  </a:solidFill>
                  <a:latin typeface="Calibri"/>
                </a:endParaRPr>
              </a:p>
            </p:txBody>
          </p:sp>
          <p:sp>
            <p:nvSpPr>
              <p:cNvPr id="10441" name="Line 69"/>
              <p:cNvSpPr>
                <a:spLocks noChangeShapeType="1"/>
              </p:cNvSpPr>
              <p:nvPr/>
            </p:nvSpPr>
            <p:spPr bwMode="auto">
              <a:xfrm rot="10800000">
                <a:off x="0" y="61"/>
                <a:ext cx="597" cy="2"/>
              </a:xfrm>
              <a:prstGeom prst="line">
                <a:avLst/>
              </a:prstGeom>
              <a:noFill/>
              <a:ln w="38100">
                <a:solidFill>
                  <a:srgbClr val="FFDD11"/>
                </a:solidFill>
                <a:round/>
                <a:headEnd/>
                <a:tailEnd type="triangle" w="med" len="med"/>
              </a:ln>
            </p:spPr>
            <p:txBody>
              <a:bodyPr>
                <a:prstTxWarp prst="textNoShape">
                  <a:avLst/>
                </a:prstTxWarp>
              </a:bodyPr>
              <a:lstStyle/>
              <a:p>
                <a:endParaRPr lang="en-US">
                  <a:solidFill>
                    <a:prstClr val="black"/>
                  </a:solidFill>
                  <a:latin typeface="Calibri"/>
                </a:endParaRPr>
              </a:p>
            </p:txBody>
          </p:sp>
        </p:grpSp>
        <p:grpSp>
          <p:nvGrpSpPr>
            <p:cNvPr id="12" name="Group 75"/>
            <p:cNvGrpSpPr>
              <a:grpSpLocks/>
            </p:cNvGrpSpPr>
            <p:nvPr/>
          </p:nvGrpSpPr>
          <p:grpSpPr bwMode="auto">
            <a:xfrm>
              <a:off x="190927" y="3699246"/>
              <a:ext cx="757282" cy="215749"/>
              <a:chOff x="0" y="25"/>
              <a:chExt cx="529" cy="151"/>
            </a:xfrm>
          </p:grpSpPr>
          <p:sp>
            <p:nvSpPr>
              <p:cNvPr id="10436" name="Rectangle 76"/>
              <p:cNvSpPr>
                <a:spLocks/>
              </p:cNvSpPr>
              <p:nvPr/>
            </p:nvSpPr>
            <p:spPr bwMode="auto">
              <a:xfrm>
                <a:off x="0" y="25"/>
                <a:ext cx="188" cy="151"/>
              </a:xfrm>
              <a:prstGeom prst="rect">
                <a:avLst/>
              </a:prstGeom>
              <a:noFill/>
              <a:ln w="9525">
                <a:noFill/>
                <a:miter lim="800000"/>
                <a:headEnd/>
                <a:tailEnd/>
              </a:ln>
            </p:spPr>
            <p:txBody>
              <a:bodyPr wrap="none" lIns="0" tIns="0" rIns="0" bIns="0" anchor="ctr">
                <a:prstTxWarp prst="textNoShape">
                  <a:avLst/>
                </a:prstTxWarp>
                <a:spAutoFit/>
              </a:bodyPr>
              <a:lstStyle/>
              <a:p>
                <a:r>
                  <a:rPr lang="en-US" sz="1400">
                    <a:solidFill>
                      <a:prstClr val="black"/>
                    </a:solidFill>
                    <a:latin typeface="Calibri" charset="0"/>
                    <a:ea typeface="Gill Sans" charset="0"/>
                    <a:cs typeface="Gill Sans" charset="0"/>
                  </a:rPr>
                  <a:t>Ash</a:t>
                </a:r>
              </a:p>
            </p:txBody>
          </p:sp>
          <p:sp>
            <p:nvSpPr>
              <p:cNvPr id="10437" name="Line 77"/>
              <p:cNvSpPr>
                <a:spLocks noChangeShapeType="1"/>
              </p:cNvSpPr>
              <p:nvPr/>
            </p:nvSpPr>
            <p:spPr bwMode="auto">
              <a:xfrm flipH="1">
                <a:off x="283" y="108"/>
                <a:ext cx="246" cy="0"/>
              </a:xfrm>
              <a:prstGeom prst="line">
                <a:avLst/>
              </a:prstGeom>
              <a:noFill/>
              <a:ln w="38100">
                <a:solidFill>
                  <a:schemeClr val="tx1"/>
                </a:solidFill>
                <a:round/>
                <a:headEnd type="stealth" w="med" len="med"/>
                <a:tailEnd/>
              </a:ln>
            </p:spPr>
            <p:txBody>
              <a:bodyPr>
                <a:prstTxWarp prst="textNoShape">
                  <a:avLst/>
                </a:prstTxWarp>
              </a:bodyPr>
              <a:lstStyle/>
              <a:p>
                <a:endParaRPr lang="en-US">
                  <a:solidFill>
                    <a:prstClr val="black"/>
                  </a:solidFill>
                  <a:latin typeface="Calibri"/>
                </a:endParaRPr>
              </a:p>
            </p:txBody>
          </p:sp>
        </p:grpSp>
        <p:grpSp>
          <p:nvGrpSpPr>
            <p:cNvPr id="13" name="Group 78"/>
            <p:cNvGrpSpPr>
              <a:grpSpLocks/>
            </p:cNvGrpSpPr>
            <p:nvPr/>
          </p:nvGrpSpPr>
          <p:grpSpPr bwMode="auto">
            <a:xfrm>
              <a:off x="119485" y="3047711"/>
              <a:ext cx="828723" cy="215749"/>
              <a:chOff x="0" y="25"/>
              <a:chExt cx="580" cy="151"/>
            </a:xfrm>
          </p:grpSpPr>
          <p:sp>
            <p:nvSpPr>
              <p:cNvPr id="10434" name="Rectangle 79"/>
              <p:cNvSpPr>
                <a:spLocks/>
              </p:cNvSpPr>
              <p:nvPr/>
            </p:nvSpPr>
            <p:spPr bwMode="auto">
              <a:xfrm>
                <a:off x="0" y="25"/>
                <a:ext cx="251" cy="151"/>
              </a:xfrm>
              <a:prstGeom prst="rect">
                <a:avLst/>
              </a:prstGeom>
              <a:noFill/>
              <a:ln w="9525">
                <a:noFill/>
                <a:miter lim="800000"/>
                <a:headEnd/>
                <a:tailEnd/>
              </a:ln>
            </p:spPr>
            <p:txBody>
              <a:bodyPr wrap="none" lIns="0" tIns="0" rIns="0" bIns="0" anchor="ctr">
                <a:prstTxWarp prst="textNoShape">
                  <a:avLst/>
                </a:prstTxWarp>
                <a:spAutoFit/>
              </a:bodyPr>
              <a:lstStyle/>
              <a:p>
                <a:r>
                  <a:rPr lang="en-US" sz="1400">
                    <a:solidFill>
                      <a:prstClr val="black"/>
                    </a:solidFill>
                    <a:latin typeface="Calibri" charset="0"/>
                    <a:ea typeface="Gill Sans" charset="0"/>
                    <a:cs typeface="Gill Sans" charset="0"/>
                  </a:rPr>
                  <a:t>Husk</a:t>
                </a:r>
              </a:p>
            </p:txBody>
          </p:sp>
          <p:sp>
            <p:nvSpPr>
              <p:cNvPr id="10435" name="Line 80"/>
              <p:cNvSpPr>
                <a:spLocks noChangeShapeType="1"/>
              </p:cNvSpPr>
              <p:nvPr/>
            </p:nvSpPr>
            <p:spPr bwMode="auto">
              <a:xfrm flipH="1">
                <a:off x="333" y="100"/>
                <a:ext cx="247" cy="0"/>
              </a:xfrm>
              <a:prstGeom prst="line">
                <a:avLst/>
              </a:prstGeom>
              <a:noFill/>
              <a:ln w="38100">
                <a:solidFill>
                  <a:schemeClr val="tx1"/>
                </a:solidFill>
                <a:round/>
                <a:headEnd type="stealth" w="med" len="med"/>
                <a:tailEnd/>
              </a:ln>
            </p:spPr>
            <p:txBody>
              <a:bodyPr>
                <a:prstTxWarp prst="textNoShape">
                  <a:avLst/>
                </a:prstTxWarp>
              </a:bodyPr>
              <a:lstStyle/>
              <a:p>
                <a:endParaRPr lang="en-US">
                  <a:solidFill>
                    <a:prstClr val="black"/>
                  </a:solidFill>
                  <a:latin typeface="Calibri"/>
                </a:endParaRPr>
              </a:p>
            </p:txBody>
          </p:sp>
        </p:grpSp>
        <p:grpSp>
          <p:nvGrpSpPr>
            <p:cNvPr id="14" name="Group 81"/>
            <p:cNvGrpSpPr>
              <a:grpSpLocks/>
            </p:cNvGrpSpPr>
            <p:nvPr/>
          </p:nvGrpSpPr>
          <p:grpSpPr bwMode="auto">
            <a:xfrm>
              <a:off x="596715" y="1631765"/>
              <a:ext cx="795860" cy="1311644"/>
              <a:chOff x="0" y="0"/>
              <a:chExt cx="557" cy="917"/>
            </a:xfrm>
          </p:grpSpPr>
          <p:sp>
            <p:nvSpPr>
              <p:cNvPr id="10426" name="Line 82"/>
              <p:cNvSpPr>
                <a:spLocks noChangeShapeType="1"/>
              </p:cNvSpPr>
              <p:nvPr/>
            </p:nvSpPr>
            <p:spPr bwMode="auto">
              <a:xfrm>
                <a:off x="4" y="0"/>
                <a:ext cx="3" cy="559"/>
              </a:xfrm>
              <a:prstGeom prst="line">
                <a:avLst/>
              </a:prstGeom>
              <a:noFill/>
              <a:ln w="38100">
                <a:solidFill>
                  <a:schemeClr val="tx1"/>
                </a:solidFill>
                <a:prstDash val="sysDot"/>
                <a:round/>
                <a:headEnd/>
                <a:tailEnd/>
              </a:ln>
            </p:spPr>
            <p:txBody>
              <a:bodyPr>
                <a:prstTxWarp prst="textNoShape">
                  <a:avLst/>
                </a:prstTxWarp>
              </a:bodyPr>
              <a:lstStyle/>
              <a:p>
                <a:endParaRPr lang="en-US">
                  <a:solidFill>
                    <a:prstClr val="black"/>
                  </a:solidFill>
                  <a:latin typeface="Calibri"/>
                </a:endParaRPr>
              </a:p>
            </p:txBody>
          </p:sp>
          <p:sp>
            <p:nvSpPr>
              <p:cNvPr id="10427" name="Line 83"/>
              <p:cNvSpPr>
                <a:spLocks noChangeShapeType="1"/>
              </p:cNvSpPr>
              <p:nvPr/>
            </p:nvSpPr>
            <p:spPr bwMode="auto">
              <a:xfrm>
                <a:off x="0" y="536"/>
                <a:ext cx="149" cy="8"/>
              </a:xfrm>
              <a:prstGeom prst="line">
                <a:avLst/>
              </a:prstGeom>
              <a:noFill/>
              <a:ln w="38100">
                <a:solidFill>
                  <a:schemeClr val="tx1"/>
                </a:solidFill>
                <a:prstDash val="sysDot"/>
                <a:round/>
                <a:headEnd/>
                <a:tailEnd type="triangle" w="med" len="med"/>
              </a:ln>
            </p:spPr>
            <p:txBody>
              <a:bodyPr>
                <a:prstTxWarp prst="textNoShape">
                  <a:avLst/>
                </a:prstTxWarp>
              </a:bodyPr>
              <a:lstStyle/>
              <a:p>
                <a:endParaRPr lang="en-US">
                  <a:solidFill>
                    <a:prstClr val="black"/>
                  </a:solidFill>
                  <a:latin typeface="Calibri"/>
                </a:endParaRPr>
              </a:p>
            </p:txBody>
          </p:sp>
          <p:grpSp>
            <p:nvGrpSpPr>
              <p:cNvPr id="15" name="Group 84"/>
              <p:cNvGrpSpPr>
                <a:grpSpLocks/>
              </p:cNvGrpSpPr>
              <p:nvPr/>
            </p:nvGrpSpPr>
            <p:grpSpPr bwMode="auto">
              <a:xfrm>
                <a:off x="96" y="171"/>
                <a:ext cx="461" cy="465"/>
                <a:chOff x="0" y="0"/>
                <a:chExt cx="461" cy="465"/>
              </a:xfrm>
            </p:grpSpPr>
            <p:sp>
              <p:nvSpPr>
                <p:cNvPr id="10430" name="AutoShape 85"/>
                <p:cNvSpPr>
                  <a:spLocks/>
                </p:cNvSpPr>
                <p:nvPr/>
              </p:nvSpPr>
              <p:spPr bwMode="auto">
                <a:xfrm rot="2700000">
                  <a:off x="45" y="203"/>
                  <a:ext cx="298" cy="1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2160"/>
                      </a:moveTo>
                      <a:lnTo>
                        <a:pt x="4431" y="21600"/>
                      </a:lnTo>
                      <a:lnTo>
                        <a:pt x="17169" y="21600"/>
                      </a:lnTo>
                      <a:lnTo>
                        <a:pt x="21600" y="0"/>
                      </a:lnTo>
                      <a:lnTo>
                        <a:pt x="0" y="2160"/>
                      </a:lnTo>
                      <a:close/>
                      <a:moveTo>
                        <a:pt x="0" y="2160"/>
                      </a:moveTo>
                    </a:path>
                  </a:pathLst>
                </a:custGeom>
                <a:solidFill>
                  <a:schemeClr val="accent1"/>
                </a:solidFill>
                <a:ln w="25400">
                  <a:solidFill>
                    <a:schemeClr val="tx1"/>
                  </a:solidFill>
                  <a:miter lim="800000"/>
                  <a:headEnd/>
                  <a:tailEnd/>
                </a:ln>
              </p:spPr>
              <p:txBody>
                <a:bodyPr>
                  <a:prstTxWarp prst="textNoShape">
                    <a:avLst/>
                  </a:prstTxWarp>
                </a:bodyPr>
                <a:lstStyle/>
                <a:p>
                  <a:endParaRPr lang="en-US">
                    <a:solidFill>
                      <a:prstClr val="black"/>
                    </a:solidFill>
                    <a:latin typeface="Calibri"/>
                  </a:endParaRPr>
                </a:p>
              </p:txBody>
            </p:sp>
            <p:sp>
              <p:nvSpPr>
                <p:cNvPr id="10431" name="Oval 86"/>
                <p:cNvSpPr>
                  <a:spLocks/>
                </p:cNvSpPr>
                <p:nvPr/>
              </p:nvSpPr>
              <p:spPr bwMode="auto">
                <a:xfrm rot="2700000">
                  <a:off x="15" y="242"/>
                  <a:ext cx="65" cy="71"/>
                </a:xfrm>
                <a:prstGeom prst="ellipse">
                  <a:avLst/>
                </a:prstGeom>
                <a:blipFill dpi="0" rotWithShape="0">
                  <a:blip r:embed="rId3"/>
                  <a:srcRect/>
                  <a:tile tx="0" ty="0" sx="100000" sy="100000" flip="none" algn="tl"/>
                </a:blipFill>
                <a:ln w="25400">
                  <a:solidFill>
                    <a:schemeClr val="tx1"/>
                  </a:solidFill>
                  <a:round/>
                  <a:headEnd/>
                  <a:tailEnd/>
                </a:ln>
              </p:spPr>
              <p:txBody>
                <a:bodyPr>
                  <a:prstTxWarp prst="textNoShape">
                    <a:avLst/>
                  </a:prstTxWarp>
                </a:bodyPr>
                <a:lstStyle/>
                <a:p>
                  <a:endParaRPr lang="en-US">
                    <a:solidFill>
                      <a:prstClr val="black"/>
                    </a:solidFill>
                    <a:latin typeface="Calibri" charset="0"/>
                  </a:endParaRPr>
                </a:p>
              </p:txBody>
            </p:sp>
            <p:sp>
              <p:nvSpPr>
                <p:cNvPr id="10432" name="Oval 87"/>
                <p:cNvSpPr>
                  <a:spLocks/>
                </p:cNvSpPr>
                <p:nvPr/>
              </p:nvSpPr>
              <p:spPr bwMode="auto">
                <a:xfrm rot="2700000">
                  <a:off x="154" y="381"/>
                  <a:ext cx="65" cy="71"/>
                </a:xfrm>
                <a:prstGeom prst="ellipse">
                  <a:avLst/>
                </a:prstGeom>
                <a:blipFill dpi="0" rotWithShape="0">
                  <a:blip r:embed="rId3"/>
                  <a:srcRect/>
                  <a:tile tx="0" ty="0" sx="100000" sy="100000" flip="none" algn="tl"/>
                </a:blipFill>
                <a:ln w="25400">
                  <a:solidFill>
                    <a:schemeClr val="tx1"/>
                  </a:solidFill>
                  <a:round/>
                  <a:headEnd/>
                  <a:tailEnd/>
                </a:ln>
              </p:spPr>
              <p:txBody>
                <a:bodyPr>
                  <a:prstTxWarp prst="textNoShape">
                    <a:avLst/>
                  </a:prstTxWarp>
                </a:bodyPr>
                <a:lstStyle/>
                <a:p>
                  <a:endParaRPr lang="en-US">
                    <a:solidFill>
                      <a:prstClr val="black"/>
                    </a:solidFill>
                    <a:latin typeface="Calibri" charset="0"/>
                  </a:endParaRPr>
                </a:p>
              </p:txBody>
            </p:sp>
            <p:sp>
              <p:nvSpPr>
                <p:cNvPr id="10433" name="AutoShape 88"/>
                <p:cNvSpPr>
                  <a:spLocks/>
                </p:cNvSpPr>
                <p:nvPr/>
              </p:nvSpPr>
              <p:spPr bwMode="auto">
                <a:xfrm rot="2700000">
                  <a:off x="109" y="96"/>
                  <a:ext cx="344" cy="1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600"/>
                    <a:gd name="T37" fmla="*/ 0 h 21600"/>
                    <a:gd name="T38" fmla="*/ 21600 w 21600"/>
                    <a:gd name="T39" fmla="*/ 21600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a:moveTo>
                        <a:pt x="450" y="21600"/>
                      </a:moveTo>
                      <a:lnTo>
                        <a:pt x="21600" y="17053"/>
                      </a:lnTo>
                      <a:lnTo>
                        <a:pt x="21600" y="7958"/>
                      </a:lnTo>
                      <a:lnTo>
                        <a:pt x="17550" y="5684"/>
                      </a:lnTo>
                      <a:lnTo>
                        <a:pt x="14400" y="1137"/>
                      </a:lnTo>
                      <a:lnTo>
                        <a:pt x="10350" y="0"/>
                      </a:lnTo>
                      <a:lnTo>
                        <a:pt x="6300" y="3411"/>
                      </a:lnTo>
                      <a:lnTo>
                        <a:pt x="3600" y="5684"/>
                      </a:lnTo>
                      <a:lnTo>
                        <a:pt x="1800" y="10232"/>
                      </a:lnTo>
                      <a:lnTo>
                        <a:pt x="0" y="15916"/>
                      </a:lnTo>
                      <a:lnTo>
                        <a:pt x="450" y="21600"/>
                      </a:lnTo>
                      <a:close/>
                      <a:moveTo>
                        <a:pt x="450" y="21600"/>
                      </a:moveTo>
                    </a:path>
                  </a:pathLst>
                </a:custGeom>
                <a:solidFill>
                  <a:srgbClr val="FDFF55"/>
                </a:solidFill>
                <a:ln w="25400">
                  <a:solidFill>
                    <a:schemeClr val="tx1"/>
                  </a:solidFill>
                  <a:miter lim="800000"/>
                  <a:headEnd/>
                  <a:tailEnd/>
                </a:ln>
              </p:spPr>
              <p:txBody>
                <a:bodyPr>
                  <a:prstTxWarp prst="textNoShape">
                    <a:avLst/>
                  </a:prstTxWarp>
                </a:bodyPr>
                <a:lstStyle/>
                <a:p>
                  <a:endParaRPr lang="en-US">
                    <a:solidFill>
                      <a:prstClr val="black"/>
                    </a:solidFill>
                    <a:latin typeface="Calibri"/>
                  </a:endParaRPr>
                </a:p>
              </p:txBody>
            </p:sp>
          </p:grpSp>
          <p:sp>
            <p:nvSpPr>
              <p:cNvPr id="10429" name="Line 89"/>
              <p:cNvSpPr>
                <a:spLocks noChangeShapeType="1"/>
              </p:cNvSpPr>
              <p:nvPr/>
            </p:nvSpPr>
            <p:spPr bwMode="auto">
              <a:xfrm>
                <a:off x="388" y="619"/>
                <a:ext cx="0" cy="298"/>
              </a:xfrm>
              <a:prstGeom prst="line">
                <a:avLst/>
              </a:prstGeom>
              <a:noFill/>
              <a:ln w="38100">
                <a:solidFill>
                  <a:schemeClr val="tx1"/>
                </a:solidFill>
                <a:prstDash val="sysDot"/>
                <a:round/>
                <a:headEnd/>
                <a:tailEnd type="triangle" w="med" len="med"/>
              </a:ln>
            </p:spPr>
            <p:txBody>
              <a:bodyPr>
                <a:prstTxWarp prst="textNoShape">
                  <a:avLst/>
                </a:prstTxWarp>
              </a:bodyPr>
              <a:lstStyle/>
              <a:p>
                <a:endParaRPr lang="en-US">
                  <a:solidFill>
                    <a:prstClr val="black"/>
                  </a:solidFill>
                  <a:latin typeface="Calibri"/>
                </a:endParaRPr>
              </a:p>
            </p:txBody>
          </p:sp>
        </p:grpSp>
        <p:grpSp>
          <p:nvGrpSpPr>
            <p:cNvPr id="16" name="Group 90"/>
            <p:cNvGrpSpPr>
              <a:grpSpLocks/>
            </p:cNvGrpSpPr>
            <p:nvPr/>
          </p:nvGrpSpPr>
          <p:grpSpPr bwMode="auto">
            <a:xfrm>
              <a:off x="3497245" y="1691775"/>
              <a:ext cx="4549403" cy="4537886"/>
              <a:chOff x="0" y="0"/>
              <a:chExt cx="3184" cy="3176"/>
            </a:xfrm>
          </p:grpSpPr>
          <p:sp>
            <p:nvSpPr>
              <p:cNvPr id="10391" name="Line 91"/>
              <p:cNvSpPr>
                <a:spLocks noChangeShapeType="1"/>
              </p:cNvSpPr>
              <p:nvPr/>
            </p:nvSpPr>
            <p:spPr bwMode="auto">
              <a:xfrm rot="10800000" flipH="1">
                <a:off x="2979" y="412"/>
                <a:ext cx="0" cy="105"/>
              </a:xfrm>
              <a:prstGeom prst="line">
                <a:avLst/>
              </a:prstGeom>
              <a:noFill/>
              <a:ln w="38100">
                <a:solidFill>
                  <a:srgbClr val="00FF5B"/>
                </a:solidFill>
                <a:round/>
                <a:headEnd/>
                <a:tailEnd/>
              </a:ln>
            </p:spPr>
            <p:txBody>
              <a:bodyPr>
                <a:prstTxWarp prst="textNoShape">
                  <a:avLst/>
                </a:prstTxWarp>
              </a:bodyPr>
              <a:lstStyle/>
              <a:p>
                <a:endParaRPr lang="en-US">
                  <a:solidFill>
                    <a:prstClr val="black"/>
                  </a:solidFill>
                  <a:latin typeface="Calibri"/>
                </a:endParaRPr>
              </a:p>
            </p:txBody>
          </p:sp>
          <p:sp>
            <p:nvSpPr>
              <p:cNvPr id="10392" name="Oval 92"/>
              <p:cNvSpPr>
                <a:spLocks/>
              </p:cNvSpPr>
              <p:nvPr/>
            </p:nvSpPr>
            <p:spPr bwMode="auto">
              <a:xfrm>
                <a:off x="560" y="2664"/>
                <a:ext cx="408" cy="408"/>
              </a:xfrm>
              <a:prstGeom prst="ellipse">
                <a:avLst/>
              </a:prstGeom>
              <a:solidFill>
                <a:srgbClr val="4C4C4C">
                  <a:alpha val="12549"/>
                </a:srgbClr>
              </a:solidFill>
              <a:ln w="25400">
                <a:solidFill>
                  <a:schemeClr val="tx1">
                    <a:alpha val="12549"/>
                  </a:schemeClr>
                </a:solidFill>
                <a:round/>
                <a:headEnd/>
                <a:tailEnd/>
              </a:ln>
            </p:spPr>
            <p:txBody>
              <a:bodyPr>
                <a:prstTxWarp prst="textNoShape">
                  <a:avLst/>
                </a:prstTxWarp>
              </a:bodyPr>
              <a:lstStyle/>
              <a:p>
                <a:endParaRPr lang="en-US">
                  <a:solidFill>
                    <a:prstClr val="black"/>
                  </a:solidFill>
                  <a:latin typeface="Calibri" charset="0"/>
                </a:endParaRPr>
              </a:p>
            </p:txBody>
          </p:sp>
          <p:sp>
            <p:nvSpPr>
              <p:cNvPr id="10393" name="Oval 93"/>
              <p:cNvSpPr>
                <a:spLocks/>
              </p:cNvSpPr>
              <p:nvPr/>
            </p:nvSpPr>
            <p:spPr bwMode="auto">
              <a:xfrm>
                <a:off x="1072" y="2472"/>
                <a:ext cx="408" cy="408"/>
              </a:xfrm>
              <a:prstGeom prst="ellipse">
                <a:avLst/>
              </a:prstGeom>
              <a:solidFill>
                <a:srgbClr val="4C4C4C">
                  <a:alpha val="12549"/>
                </a:srgbClr>
              </a:solidFill>
              <a:ln w="25400">
                <a:solidFill>
                  <a:schemeClr val="tx1">
                    <a:alpha val="12549"/>
                  </a:schemeClr>
                </a:solidFill>
                <a:round/>
                <a:headEnd/>
                <a:tailEnd/>
              </a:ln>
            </p:spPr>
            <p:txBody>
              <a:bodyPr>
                <a:prstTxWarp prst="textNoShape">
                  <a:avLst/>
                </a:prstTxWarp>
              </a:bodyPr>
              <a:lstStyle/>
              <a:p>
                <a:endParaRPr lang="en-US">
                  <a:solidFill>
                    <a:prstClr val="black"/>
                  </a:solidFill>
                  <a:latin typeface="Calibri" charset="0"/>
                </a:endParaRPr>
              </a:p>
            </p:txBody>
          </p:sp>
          <p:sp>
            <p:nvSpPr>
              <p:cNvPr id="10394" name="Oval 94"/>
              <p:cNvSpPr>
                <a:spLocks/>
              </p:cNvSpPr>
              <p:nvPr/>
            </p:nvSpPr>
            <p:spPr bwMode="auto">
              <a:xfrm>
                <a:off x="2296" y="1448"/>
                <a:ext cx="408" cy="408"/>
              </a:xfrm>
              <a:prstGeom prst="ellipse">
                <a:avLst/>
              </a:prstGeom>
              <a:solidFill>
                <a:srgbClr val="4C4C4C">
                  <a:alpha val="12549"/>
                </a:srgbClr>
              </a:solidFill>
              <a:ln w="25400">
                <a:solidFill>
                  <a:schemeClr val="tx1">
                    <a:alpha val="12549"/>
                  </a:schemeClr>
                </a:solidFill>
                <a:round/>
                <a:headEnd/>
                <a:tailEnd/>
              </a:ln>
            </p:spPr>
            <p:txBody>
              <a:bodyPr>
                <a:prstTxWarp prst="textNoShape">
                  <a:avLst/>
                </a:prstTxWarp>
              </a:bodyPr>
              <a:lstStyle/>
              <a:p>
                <a:endParaRPr lang="en-US">
                  <a:solidFill>
                    <a:prstClr val="black"/>
                  </a:solidFill>
                  <a:latin typeface="Calibri" charset="0"/>
                </a:endParaRPr>
              </a:p>
            </p:txBody>
          </p:sp>
          <p:sp>
            <p:nvSpPr>
              <p:cNvPr id="10395" name="Oval 95"/>
              <p:cNvSpPr>
                <a:spLocks/>
              </p:cNvSpPr>
              <p:nvPr/>
            </p:nvSpPr>
            <p:spPr bwMode="auto">
              <a:xfrm>
                <a:off x="1936" y="1856"/>
                <a:ext cx="408" cy="408"/>
              </a:xfrm>
              <a:prstGeom prst="ellipse">
                <a:avLst/>
              </a:prstGeom>
              <a:solidFill>
                <a:srgbClr val="4C4C4C">
                  <a:alpha val="12549"/>
                </a:srgbClr>
              </a:solidFill>
              <a:ln w="25400">
                <a:solidFill>
                  <a:schemeClr val="tx1">
                    <a:alpha val="12549"/>
                  </a:schemeClr>
                </a:solidFill>
                <a:round/>
                <a:headEnd/>
                <a:tailEnd/>
              </a:ln>
            </p:spPr>
            <p:txBody>
              <a:bodyPr>
                <a:prstTxWarp prst="textNoShape">
                  <a:avLst/>
                </a:prstTxWarp>
              </a:bodyPr>
              <a:lstStyle/>
              <a:p>
                <a:endParaRPr lang="en-US">
                  <a:solidFill>
                    <a:prstClr val="black"/>
                  </a:solidFill>
                  <a:latin typeface="Calibri" charset="0"/>
                </a:endParaRPr>
              </a:p>
            </p:txBody>
          </p:sp>
          <p:sp>
            <p:nvSpPr>
              <p:cNvPr id="10396" name="Oval 96"/>
              <p:cNvSpPr>
                <a:spLocks/>
              </p:cNvSpPr>
              <p:nvPr/>
            </p:nvSpPr>
            <p:spPr bwMode="auto">
              <a:xfrm>
                <a:off x="1520" y="2192"/>
                <a:ext cx="408" cy="408"/>
              </a:xfrm>
              <a:prstGeom prst="ellipse">
                <a:avLst/>
              </a:prstGeom>
              <a:solidFill>
                <a:srgbClr val="4C4C4C">
                  <a:alpha val="12549"/>
                </a:srgbClr>
              </a:solidFill>
              <a:ln w="25400">
                <a:solidFill>
                  <a:schemeClr val="tx1">
                    <a:alpha val="12549"/>
                  </a:schemeClr>
                </a:solidFill>
                <a:round/>
                <a:headEnd/>
                <a:tailEnd/>
              </a:ln>
            </p:spPr>
            <p:txBody>
              <a:bodyPr>
                <a:prstTxWarp prst="textNoShape">
                  <a:avLst/>
                </a:prstTxWarp>
              </a:bodyPr>
              <a:lstStyle/>
              <a:p>
                <a:endParaRPr lang="en-US">
                  <a:solidFill>
                    <a:prstClr val="black"/>
                  </a:solidFill>
                  <a:latin typeface="Calibri" charset="0"/>
                </a:endParaRPr>
              </a:p>
            </p:txBody>
          </p:sp>
          <p:sp>
            <p:nvSpPr>
              <p:cNvPr id="10397" name="Oval 97"/>
              <p:cNvSpPr>
                <a:spLocks/>
              </p:cNvSpPr>
              <p:nvPr/>
            </p:nvSpPr>
            <p:spPr bwMode="auto">
              <a:xfrm>
                <a:off x="2776" y="0"/>
                <a:ext cx="408" cy="408"/>
              </a:xfrm>
              <a:prstGeom prst="ellipse">
                <a:avLst/>
              </a:prstGeom>
              <a:solidFill>
                <a:srgbClr val="4C4C4C">
                  <a:alpha val="12549"/>
                </a:srgbClr>
              </a:solidFill>
              <a:ln w="25400">
                <a:solidFill>
                  <a:schemeClr val="tx1">
                    <a:alpha val="12549"/>
                  </a:schemeClr>
                </a:solidFill>
                <a:round/>
                <a:headEnd/>
                <a:tailEnd/>
              </a:ln>
            </p:spPr>
            <p:txBody>
              <a:bodyPr>
                <a:prstTxWarp prst="textNoShape">
                  <a:avLst/>
                </a:prstTxWarp>
              </a:bodyPr>
              <a:lstStyle/>
              <a:p>
                <a:endParaRPr lang="en-US">
                  <a:solidFill>
                    <a:prstClr val="black"/>
                  </a:solidFill>
                  <a:latin typeface="Calibri" charset="0"/>
                </a:endParaRPr>
              </a:p>
            </p:txBody>
          </p:sp>
          <p:sp>
            <p:nvSpPr>
              <p:cNvPr id="10398" name="Oval 98"/>
              <p:cNvSpPr>
                <a:spLocks/>
              </p:cNvSpPr>
              <p:nvPr/>
            </p:nvSpPr>
            <p:spPr bwMode="auto">
              <a:xfrm>
                <a:off x="2760" y="520"/>
                <a:ext cx="408" cy="408"/>
              </a:xfrm>
              <a:prstGeom prst="ellipse">
                <a:avLst/>
              </a:prstGeom>
              <a:solidFill>
                <a:srgbClr val="4C4C4C">
                  <a:alpha val="12549"/>
                </a:srgbClr>
              </a:solidFill>
              <a:ln w="25400">
                <a:solidFill>
                  <a:schemeClr val="tx1">
                    <a:alpha val="12549"/>
                  </a:schemeClr>
                </a:solidFill>
                <a:round/>
                <a:headEnd/>
                <a:tailEnd/>
              </a:ln>
            </p:spPr>
            <p:txBody>
              <a:bodyPr>
                <a:prstTxWarp prst="textNoShape">
                  <a:avLst/>
                </a:prstTxWarp>
              </a:bodyPr>
              <a:lstStyle/>
              <a:p>
                <a:endParaRPr lang="en-US">
                  <a:solidFill>
                    <a:prstClr val="black"/>
                  </a:solidFill>
                  <a:latin typeface="Calibri" charset="0"/>
                </a:endParaRPr>
              </a:p>
            </p:txBody>
          </p:sp>
          <p:sp>
            <p:nvSpPr>
              <p:cNvPr id="10399" name="Oval 99"/>
              <p:cNvSpPr>
                <a:spLocks/>
              </p:cNvSpPr>
              <p:nvPr/>
            </p:nvSpPr>
            <p:spPr bwMode="auto">
              <a:xfrm>
                <a:off x="2520" y="1008"/>
                <a:ext cx="408" cy="408"/>
              </a:xfrm>
              <a:prstGeom prst="ellipse">
                <a:avLst/>
              </a:prstGeom>
              <a:solidFill>
                <a:srgbClr val="4C4C4C">
                  <a:alpha val="12549"/>
                </a:srgbClr>
              </a:solidFill>
              <a:ln w="25400">
                <a:solidFill>
                  <a:schemeClr val="tx1">
                    <a:alpha val="12549"/>
                  </a:schemeClr>
                </a:solidFill>
                <a:round/>
                <a:headEnd/>
                <a:tailEnd/>
              </a:ln>
            </p:spPr>
            <p:txBody>
              <a:bodyPr>
                <a:prstTxWarp prst="textNoShape">
                  <a:avLst/>
                </a:prstTxWarp>
              </a:bodyPr>
              <a:lstStyle/>
              <a:p>
                <a:endParaRPr lang="en-US">
                  <a:solidFill>
                    <a:prstClr val="black"/>
                  </a:solidFill>
                  <a:latin typeface="Calibri" charset="0"/>
                </a:endParaRPr>
              </a:p>
            </p:txBody>
          </p:sp>
          <p:sp>
            <p:nvSpPr>
              <p:cNvPr id="10400" name="Oval 100"/>
              <p:cNvSpPr>
                <a:spLocks/>
              </p:cNvSpPr>
              <p:nvPr/>
            </p:nvSpPr>
            <p:spPr bwMode="auto">
              <a:xfrm>
                <a:off x="0" y="2768"/>
                <a:ext cx="408" cy="408"/>
              </a:xfrm>
              <a:prstGeom prst="ellipse">
                <a:avLst/>
              </a:prstGeom>
              <a:solidFill>
                <a:srgbClr val="4C4C4C">
                  <a:alpha val="12549"/>
                </a:srgbClr>
              </a:solidFill>
              <a:ln w="25400">
                <a:solidFill>
                  <a:schemeClr val="tx1">
                    <a:alpha val="12549"/>
                  </a:schemeClr>
                </a:solidFill>
                <a:round/>
                <a:headEnd/>
                <a:tailEnd/>
              </a:ln>
            </p:spPr>
            <p:txBody>
              <a:bodyPr>
                <a:prstTxWarp prst="textNoShape">
                  <a:avLst/>
                </a:prstTxWarp>
              </a:bodyPr>
              <a:lstStyle/>
              <a:p>
                <a:endParaRPr lang="en-US">
                  <a:solidFill>
                    <a:prstClr val="black"/>
                  </a:solidFill>
                  <a:latin typeface="Calibri" charset="0"/>
                </a:endParaRPr>
              </a:p>
            </p:txBody>
          </p:sp>
          <p:sp>
            <p:nvSpPr>
              <p:cNvPr id="10401" name="Rectangle 101"/>
              <p:cNvSpPr>
                <a:spLocks/>
              </p:cNvSpPr>
              <p:nvPr/>
            </p:nvSpPr>
            <p:spPr bwMode="auto">
              <a:xfrm>
                <a:off x="32" y="2906"/>
                <a:ext cx="315" cy="140"/>
              </a:xfrm>
              <a:prstGeom prst="rect">
                <a:avLst/>
              </a:prstGeom>
              <a:noFill/>
              <a:ln w="9525">
                <a:noFill/>
                <a:miter lim="800000"/>
                <a:headEnd/>
                <a:tailEnd/>
              </a:ln>
            </p:spPr>
            <p:txBody>
              <a:bodyPr wrap="none" lIns="0" tIns="0" rIns="0" bIns="0" anchor="ctr">
                <a:prstTxWarp prst="textNoShape">
                  <a:avLst/>
                </a:prstTxWarp>
                <a:spAutoFit/>
              </a:bodyPr>
              <a:lstStyle/>
              <a:p>
                <a:r>
                  <a:rPr lang="en-US" sz="1300">
                    <a:solidFill>
                      <a:prstClr val="black"/>
                    </a:solidFill>
                    <a:latin typeface="Calibri" charset="0"/>
                    <a:ea typeface="Gill Sans" charset="0"/>
                    <a:cs typeface="Gill Sans" charset="0"/>
                  </a:rPr>
                  <a:t>Village</a:t>
                </a:r>
              </a:p>
            </p:txBody>
          </p:sp>
          <p:sp>
            <p:nvSpPr>
              <p:cNvPr id="10402" name="Rectangle 102"/>
              <p:cNvSpPr>
                <a:spLocks/>
              </p:cNvSpPr>
              <p:nvPr/>
            </p:nvSpPr>
            <p:spPr bwMode="auto">
              <a:xfrm>
                <a:off x="600" y="2802"/>
                <a:ext cx="315" cy="140"/>
              </a:xfrm>
              <a:prstGeom prst="rect">
                <a:avLst/>
              </a:prstGeom>
              <a:noFill/>
              <a:ln w="9525">
                <a:noFill/>
                <a:miter lim="800000"/>
                <a:headEnd/>
                <a:tailEnd/>
              </a:ln>
            </p:spPr>
            <p:txBody>
              <a:bodyPr wrap="none" lIns="0" tIns="0" rIns="0" bIns="0" anchor="ctr">
                <a:prstTxWarp prst="textNoShape">
                  <a:avLst/>
                </a:prstTxWarp>
                <a:spAutoFit/>
              </a:bodyPr>
              <a:lstStyle/>
              <a:p>
                <a:r>
                  <a:rPr lang="en-US" sz="1300">
                    <a:solidFill>
                      <a:prstClr val="black"/>
                    </a:solidFill>
                    <a:latin typeface="Calibri" charset="0"/>
                    <a:ea typeface="Gill Sans" charset="0"/>
                    <a:cs typeface="Gill Sans" charset="0"/>
                  </a:rPr>
                  <a:t>Village</a:t>
                </a:r>
              </a:p>
            </p:txBody>
          </p:sp>
          <p:sp>
            <p:nvSpPr>
              <p:cNvPr id="10403" name="Line 103"/>
              <p:cNvSpPr>
                <a:spLocks noChangeShapeType="1"/>
              </p:cNvSpPr>
              <p:nvPr/>
            </p:nvSpPr>
            <p:spPr bwMode="auto">
              <a:xfrm rot="10800000" flipH="1">
                <a:off x="2844" y="921"/>
                <a:ext cx="45" cy="127"/>
              </a:xfrm>
              <a:prstGeom prst="line">
                <a:avLst/>
              </a:prstGeom>
              <a:noFill/>
              <a:ln w="38100">
                <a:solidFill>
                  <a:srgbClr val="00FF5B"/>
                </a:solidFill>
                <a:round/>
                <a:headEnd/>
                <a:tailEnd/>
              </a:ln>
            </p:spPr>
            <p:txBody>
              <a:bodyPr>
                <a:prstTxWarp prst="textNoShape">
                  <a:avLst/>
                </a:prstTxWarp>
              </a:bodyPr>
              <a:lstStyle/>
              <a:p>
                <a:endParaRPr lang="en-US">
                  <a:solidFill>
                    <a:prstClr val="black"/>
                  </a:solidFill>
                  <a:latin typeface="Calibri"/>
                </a:endParaRPr>
              </a:p>
            </p:txBody>
          </p:sp>
          <p:sp>
            <p:nvSpPr>
              <p:cNvPr id="10404" name="Line 104"/>
              <p:cNvSpPr>
                <a:spLocks noChangeShapeType="1"/>
              </p:cNvSpPr>
              <p:nvPr/>
            </p:nvSpPr>
            <p:spPr bwMode="auto">
              <a:xfrm rot="10800000" flipH="1">
                <a:off x="2620" y="1406"/>
                <a:ext cx="45" cy="89"/>
              </a:xfrm>
              <a:prstGeom prst="line">
                <a:avLst/>
              </a:prstGeom>
              <a:noFill/>
              <a:ln w="38100">
                <a:solidFill>
                  <a:srgbClr val="00FF5B"/>
                </a:solidFill>
                <a:round/>
                <a:headEnd/>
                <a:tailEnd/>
              </a:ln>
            </p:spPr>
            <p:txBody>
              <a:bodyPr>
                <a:prstTxWarp prst="textNoShape">
                  <a:avLst/>
                </a:prstTxWarp>
              </a:bodyPr>
              <a:lstStyle/>
              <a:p>
                <a:endParaRPr lang="en-US">
                  <a:solidFill>
                    <a:prstClr val="black"/>
                  </a:solidFill>
                  <a:latin typeface="Calibri"/>
                </a:endParaRPr>
              </a:p>
            </p:txBody>
          </p:sp>
          <p:sp>
            <p:nvSpPr>
              <p:cNvPr id="10405" name="Line 105"/>
              <p:cNvSpPr>
                <a:spLocks noChangeShapeType="1"/>
              </p:cNvSpPr>
              <p:nvPr/>
            </p:nvSpPr>
            <p:spPr bwMode="auto">
              <a:xfrm rot="10800000" flipH="1">
                <a:off x="2284" y="1816"/>
                <a:ext cx="82" cy="105"/>
              </a:xfrm>
              <a:prstGeom prst="line">
                <a:avLst/>
              </a:prstGeom>
              <a:noFill/>
              <a:ln w="38100">
                <a:solidFill>
                  <a:srgbClr val="00FF5B"/>
                </a:solidFill>
                <a:round/>
                <a:headEnd/>
                <a:tailEnd/>
              </a:ln>
            </p:spPr>
            <p:txBody>
              <a:bodyPr>
                <a:prstTxWarp prst="textNoShape">
                  <a:avLst/>
                </a:prstTxWarp>
              </a:bodyPr>
              <a:lstStyle/>
              <a:p>
                <a:endParaRPr lang="en-US">
                  <a:solidFill>
                    <a:prstClr val="black"/>
                  </a:solidFill>
                  <a:latin typeface="Calibri"/>
                </a:endParaRPr>
              </a:p>
            </p:txBody>
          </p:sp>
          <p:sp>
            <p:nvSpPr>
              <p:cNvPr id="10406" name="Line 106"/>
              <p:cNvSpPr>
                <a:spLocks noChangeShapeType="1"/>
              </p:cNvSpPr>
              <p:nvPr/>
            </p:nvSpPr>
            <p:spPr bwMode="auto">
              <a:xfrm rot="10800000" flipH="1">
                <a:off x="1896" y="2205"/>
                <a:ext cx="90" cy="88"/>
              </a:xfrm>
              <a:prstGeom prst="line">
                <a:avLst/>
              </a:prstGeom>
              <a:noFill/>
              <a:ln w="38100">
                <a:solidFill>
                  <a:srgbClr val="00FF5B"/>
                </a:solidFill>
                <a:round/>
                <a:headEnd/>
                <a:tailEnd/>
              </a:ln>
            </p:spPr>
            <p:txBody>
              <a:bodyPr>
                <a:prstTxWarp prst="textNoShape">
                  <a:avLst/>
                </a:prstTxWarp>
              </a:bodyPr>
              <a:lstStyle/>
              <a:p>
                <a:endParaRPr lang="en-US">
                  <a:solidFill>
                    <a:prstClr val="black"/>
                  </a:solidFill>
                  <a:latin typeface="Calibri"/>
                </a:endParaRPr>
              </a:p>
            </p:txBody>
          </p:sp>
          <p:sp>
            <p:nvSpPr>
              <p:cNvPr id="10407" name="Line 107"/>
              <p:cNvSpPr>
                <a:spLocks noChangeShapeType="1"/>
              </p:cNvSpPr>
              <p:nvPr/>
            </p:nvSpPr>
            <p:spPr bwMode="auto">
              <a:xfrm rot="10800000" flipH="1">
                <a:off x="1486" y="2526"/>
                <a:ext cx="67" cy="52"/>
              </a:xfrm>
              <a:prstGeom prst="line">
                <a:avLst/>
              </a:prstGeom>
              <a:noFill/>
              <a:ln w="38100">
                <a:solidFill>
                  <a:srgbClr val="00FF5B"/>
                </a:solidFill>
                <a:round/>
                <a:headEnd/>
                <a:tailEnd/>
              </a:ln>
            </p:spPr>
            <p:txBody>
              <a:bodyPr>
                <a:prstTxWarp prst="textNoShape">
                  <a:avLst/>
                </a:prstTxWarp>
              </a:bodyPr>
              <a:lstStyle/>
              <a:p>
                <a:endParaRPr lang="en-US">
                  <a:solidFill>
                    <a:prstClr val="black"/>
                  </a:solidFill>
                  <a:latin typeface="Calibri"/>
                </a:endParaRPr>
              </a:p>
            </p:txBody>
          </p:sp>
          <p:sp>
            <p:nvSpPr>
              <p:cNvPr id="10408" name="Line 108"/>
              <p:cNvSpPr>
                <a:spLocks noChangeShapeType="1"/>
              </p:cNvSpPr>
              <p:nvPr/>
            </p:nvSpPr>
            <p:spPr bwMode="auto">
              <a:xfrm rot="10800000" flipH="1">
                <a:off x="971" y="2764"/>
                <a:ext cx="119" cy="67"/>
              </a:xfrm>
              <a:prstGeom prst="line">
                <a:avLst/>
              </a:prstGeom>
              <a:noFill/>
              <a:ln w="38100">
                <a:solidFill>
                  <a:srgbClr val="00FF5B"/>
                </a:solidFill>
                <a:round/>
                <a:headEnd/>
                <a:tailEnd/>
              </a:ln>
            </p:spPr>
            <p:txBody>
              <a:bodyPr>
                <a:prstTxWarp prst="textNoShape">
                  <a:avLst/>
                </a:prstTxWarp>
              </a:bodyPr>
              <a:lstStyle/>
              <a:p>
                <a:endParaRPr lang="en-US">
                  <a:solidFill>
                    <a:prstClr val="black"/>
                  </a:solidFill>
                  <a:latin typeface="Calibri"/>
                </a:endParaRPr>
              </a:p>
            </p:txBody>
          </p:sp>
          <p:sp>
            <p:nvSpPr>
              <p:cNvPr id="10409" name="Line 109"/>
              <p:cNvSpPr>
                <a:spLocks noChangeShapeType="1"/>
              </p:cNvSpPr>
              <p:nvPr/>
            </p:nvSpPr>
            <p:spPr bwMode="auto">
              <a:xfrm rot="10800000" flipH="1">
                <a:off x="403" y="2921"/>
                <a:ext cx="172" cy="23"/>
              </a:xfrm>
              <a:prstGeom prst="line">
                <a:avLst/>
              </a:prstGeom>
              <a:noFill/>
              <a:ln w="38100">
                <a:solidFill>
                  <a:srgbClr val="00FF5B"/>
                </a:solidFill>
                <a:round/>
                <a:headEnd/>
                <a:tailEnd/>
              </a:ln>
            </p:spPr>
            <p:txBody>
              <a:bodyPr>
                <a:prstTxWarp prst="textNoShape">
                  <a:avLst/>
                </a:prstTxWarp>
              </a:bodyPr>
              <a:lstStyle/>
              <a:p>
                <a:endParaRPr lang="en-US">
                  <a:solidFill>
                    <a:prstClr val="black"/>
                  </a:solidFill>
                  <a:latin typeface="Calibri"/>
                </a:endParaRPr>
              </a:p>
            </p:txBody>
          </p:sp>
          <p:sp>
            <p:nvSpPr>
              <p:cNvPr id="10410" name="Line 110"/>
              <p:cNvSpPr>
                <a:spLocks noChangeShapeType="1"/>
              </p:cNvSpPr>
              <p:nvPr/>
            </p:nvSpPr>
            <p:spPr bwMode="auto">
              <a:xfrm rot="10800000">
                <a:off x="2150" y="1398"/>
                <a:ext cx="179" cy="142"/>
              </a:xfrm>
              <a:prstGeom prst="line">
                <a:avLst/>
              </a:prstGeom>
              <a:noFill/>
              <a:ln w="38100">
                <a:solidFill>
                  <a:srgbClr val="00FF5B"/>
                </a:solidFill>
                <a:round/>
                <a:headEnd/>
                <a:tailEnd/>
              </a:ln>
            </p:spPr>
            <p:txBody>
              <a:bodyPr>
                <a:prstTxWarp prst="textNoShape">
                  <a:avLst/>
                </a:prstTxWarp>
              </a:bodyPr>
              <a:lstStyle/>
              <a:p>
                <a:endParaRPr lang="en-US">
                  <a:solidFill>
                    <a:prstClr val="black"/>
                  </a:solidFill>
                  <a:latin typeface="Calibri"/>
                </a:endParaRPr>
              </a:p>
            </p:txBody>
          </p:sp>
          <p:sp>
            <p:nvSpPr>
              <p:cNvPr id="10411" name="Line 111"/>
              <p:cNvSpPr>
                <a:spLocks noChangeShapeType="1"/>
              </p:cNvSpPr>
              <p:nvPr/>
            </p:nvSpPr>
            <p:spPr bwMode="auto">
              <a:xfrm rot="10800000" flipH="1">
                <a:off x="398" y="2862"/>
                <a:ext cx="162" cy="22"/>
              </a:xfrm>
              <a:prstGeom prst="line">
                <a:avLst/>
              </a:prstGeom>
              <a:noFill/>
              <a:ln w="38100">
                <a:solidFill>
                  <a:srgbClr val="4C4C4C"/>
                </a:solidFill>
                <a:prstDash val="sysDot"/>
                <a:round/>
                <a:headEnd/>
                <a:tailEnd/>
              </a:ln>
            </p:spPr>
            <p:txBody>
              <a:bodyPr>
                <a:prstTxWarp prst="textNoShape">
                  <a:avLst/>
                </a:prstTxWarp>
              </a:bodyPr>
              <a:lstStyle/>
              <a:p>
                <a:endParaRPr lang="en-US">
                  <a:solidFill>
                    <a:prstClr val="black"/>
                  </a:solidFill>
                  <a:latin typeface="Calibri"/>
                </a:endParaRPr>
              </a:p>
            </p:txBody>
          </p:sp>
          <p:sp>
            <p:nvSpPr>
              <p:cNvPr id="10412" name="Line 112"/>
              <p:cNvSpPr>
                <a:spLocks noChangeShapeType="1"/>
              </p:cNvSpPr>
              <p:nvPr/>
            </p:nvSpPr>
            <p:spPr bwMode="auto">
              <a:xfrm rot="10800000" flipH="1">
                <a:off x="948" y="2705"/>
                <a:ext cx="134" cy="67"/>
              </a:xfrm>
              <a:prstGeom prst="line">
                <a:avLst/>
              </a:prstGeom>
              <a:noFill/>
              <a:ln w="38100">
                <a:solidFill>
                  <a:srgbClr val="4C4C4C"/>
                </a:solidFill>
                <a:prstDash val="sysDot"/>
                <a:round/>
                <a:headEnd/>
                <a:tailEnd/>
              </a:ln>
            </p:spPr>
            <p:txBody>
              <a:bodyPr>
                <a:prstTxWarp prst="textNoShape">
                  <a:avLst/>
                </a:prstTxWarp>
              </a:bodyPr>
              <a:lstStyle/>
              <a:p>
                <a:endParaRPr lang="en-US">
                  <a:solidFill>
                    <a:prstClr val="black"/>
                  </a:solidFill>
                  <a:latin typeface="Calibri"/>
                </a:endParaRPr>
              </a:p>
            </p:txBody>
          </p:sp>
          <p:sp>
            <p:nvSpPr>
              <p:cNvPr id="10413" name="Line 113"/>
              <p:cNvSpPr>
                <a:spLocks noChangeShapeType="1"/>
              </p:cNvSpPr>
              <p:nvPr/>
            </p:nvSpPr>
            <p:spPr bwMode="auto">
              <a:xfrm rot="10800000" flipH="1">
                <a:off x="1433" y="2466"/>
                <a:ext cx="90" cy="67"/>
              </a:xfrm>
              <a:prstGeom prst="line">
                <a:avLst/>
              </a:prstGeom>
              <a:noFill/>
              <a:ln w="38100">
                <a:solidFill>
                  <a:srgbClr val="4C4C4C"/>
                </a:solidFill>
                <a:prstDash val="sysDot"/>
                <a:round/>
                <a:headEnd/>
                <a:tailEnd/>
              </a:ln>
            </p:spPr>
            <p:txBody>
              <a:bodyPr>
                <a:prstTxWarp prst="textNoShape">
                  <a:avLst/>
                </a:prstTxWarp>
              </a:bodyPr>
              <a:lstStyle/>
              <a:p>
                <a:endParaRPr lang="en-US">
                  <a:solidFill>
                    <a:prstClr val="black"/>
                  </a:solidFill>
                  <a:latin typeface="Calibri"/>
                </a:endParaRPr>
              </a:p>
            </p:txBody>
          </p:sp>
          <p:sp>
            <p:nvSpPr>
              <p:cNvPr id="10414" name="Line 114"/>
              <p:cNvSpPr>
                <a:spLocks noChangeShapeType="1"/>
              </p:cNvSpPr>
              <p:nvPr/>
            </p:nvSpPr>
            <p:spPr bwMode="auto">
              <a:xfrm rot="10800000" flipH="1">
                <a:off x="1874" y="2175"/>
                <a:ext cx="74" cy="74"/>
              </a:xfrm>
              <a:prstGeom prst="line">
                <a:avLst/>
              </a:prstGeom>
              <a:noFill/>
              <a:ln w="38100">
                <a:solidFill>
                  <a:srgbClr val="4C4C4C"/>
                </a:solidFill>
                <a:prstDash val="sysDot"/>
                <a:round/>
                <a:headEnd/>
                <a:tailEnd/>
              </a:ln>
            </p:spPr>
            <p:txBody>
              <a:bodyPr>
                <a:prstTxWarp prst="textNoShape">
                  <a:avLst/>
                </a:prstTxWarp>
              </a:bodyPr>
              <a:lstStyle/>
              <a:p>
                <a:endParaRPr lang="en-US">
                  <a:solidFill>
                    <a:prstClr val="black"/>
                  </a:solidFill>
                  <a:latin typeface="Calibri"/>
                </a:endParaRPr>
              </a:p>
            </p:txBody>
          </p:sp>
          <p:sp>
            <p:nvSpPr>
              <p:cNvPr id="10415" name="Line 115"/>
              <p:cNvSpPr>
                <a:spLocks noChangeShapeType="1"/>
              </p:cNvSpPr>
              <p:nvPr/>
            </p:nvSpPr>
            <p:spPr bwMode="auto">
              <a:xfrm rot="10800000" flipH="1">
                <a:off x="2247" y="1772"/>
                <a:ext cx="82" cy="104"/>
              </a:xfrm>
              <a:prstGeom prst="line">
                <a:avLst/>
              </a:prstGeom>
              <a:noFill/>
              <a:ln w="38100">
                <a:solidFill>
                  <a:srgbClr val="4C4C4C"/>
                </a:solidFill>
                <a:prstDash val="sysDot"/>
                <a:round/>
                <a:headEnd/>
                <a:tailEnd/>
              </a:ln>
            </p:spPr>
            <p:txBody>
              <a:bodyPr>
                <a:prstTxWarp prst="textNoShape">
                  <a:avLst/>
                </a:prstTxWarp>
              </a:bodyPr>
              <a:lstStyle/>
              <a:p>
                <a:endParaRPr lang="en-US">
                  <a:solidFill>
                    <a:prstClr val="black"/>
                  </a:solidFill>
                  <a:latin typeface="Calibri"/>
                </a:endParaRPr>
              </a:p>
            </p:txBody>
          </p:sp>
          <p:sp>
            <p:nvSpPr>
              <p:cNvPr id="10416" name="Line 116"/>
              <p:cNvSpPr>
                <a:spLocks noChangeShapeType="1"/>
              </p:cNvSpPr>
              <p:nvPr/>
            </p:nvSpPr>
            <p:spPr bwMode="auto">
              <a:xfrm rot="10800000" flipH="1">
                <a:off x="2575" y="1376"/>
                <a:ext cx="45" cy="67"/>
              </a:xfrm>
              <a:prstGeom prst="line">
                <a:avLst/>
              </a:prstGeom>
              <a:noFill/>
              <a:ln w="38100">
                <a:solidFill>
                  <a:srgbClr val="4C4C4C"/>
                </a:solidFill>
                <a:prstDash val="sysDot"/>
                <a:round/>
                <a:headEnd/>
                <a:tailEnd/>
              </a:ln>
            </p:spPr>
            <p:txBody>
              <a:bodyPr>
                <a:prstTxWarp prst="textNoShape">
                  <a:avLst/>
                </a:prstTxWarp>
              </a:bodyPr>
              <a:lstStyle/>
              <a:p>
                <a:endParaRPr lang="en-US">
                  <a:solidFill>
                    <a:prstClr val="black"/>
                  </a:solidFill>
                  <a:latin typeface="Calibri"/>
                </a:endParaRPr>
              </a:p>
            </p:txBody>
          </p:sp>
          <p:sp>
            <p:nvSpPr>
              <p:cNvPr id="10417" name="Line 117"/>
              <p:cNvSpPr>
                <a:spLocks noChangeShapeType="1"/>
              </p:cNvSpPr>
              <p:nvPr/>
            </p:nvSpPr>
            <p:spPr bwMode="auto">
              <a:xfrm rot="10800000" flipH="1">
                <a:off x="2799" y="898"/>
                <a:ext cx="45" cy="112"/>
              </a:xfrm>
              <a:prstGeom prst="line">
                <a:avLst/>
              </a:prstGeom>
              <a:noFill/>
              <a:ln w="38100">
                <a:solidFill>
                  <a:srgbClr val="4C4C4C"/>
                </a:solidFill>
                <a:prstDash val="sysDot"/>
                <a:round/>
                <a:headEnd/>
                <a:tailEnd/>
              </a:ln>
            </p:spPr>
            <p:txBody>
              <a:bodyPr>
                <a:prstTxWarp prst="textNoShape">
                  <a:avLst/>
                </a:prstTxWarp>
              </a:bodyPr>
              <a:lstStyle/>
              <a:p>
                <a:endParaRPr lang="en-US">
                  <a:solidFill>
                    <a:prstClr val="black"/>
                  </a:solidFill>
                  <a:latin typeface="Calibri"/>
                </a:endParaRPr>
              </a:p>
            </p:txBody>
          </p:sp>
          <p:sp>
            <p:nvSpPr>
              <p:cNvPr id="10418" name="Line 118"/>
              <p:cNvSpPr>
                <a:spLocks noChangeShapeType="1"/>
              </p:cNvSpPr>
              <p:nvPr/>
            </p:nvSpPr>
            <p:spPr bwMode="auto">
              <a:xfrm rot="10800000" flipH="1">
                <a:off x="2919" y="413"/>
                <a:ext cx="0" cy="105"/>
              </a:xfrm>
              <a:prstGeom prst="line">
                <a:avLst/>
              </a:prstGeom>
              <a:noFill/>
              <a:ln w="38100">
                <a:solidFill>
                  <a:srgbClr val="4C4C4C"/>
                </a:solidFill>
                <a:prstDash val="sysDot"/>
                <a:round/>
                <a:headEnd/>
                <a:tailEnd/>
              </a:ln>
            </p:spPr>
            <p:txBody>
              <a:bodyPr>
                <a:prstTxWarp prst="textNoShape">
                  <a:avLst/>
                </a:prstTxWarp>
              </a:bodyPr>
              <a:lstStyle/>
              <a:p>
                <a:endParaRPr lang="en-US">
                  <a:solidFill>
                    <a:prstClr val="black"/>
                  </a:solidFill>
                  <a:latin typeface="Calibri"/>
                </a:endParaRPr>
              </a:p>
            </p:txBody>
          </p:sp>
          <p:sp>
            <p:nvSpPr>
              <p:cNvPr id="10419" name="Rectangle 119"/>
              <p:cNvSpPr>
                <a:spLocks/>
              </p:cNvSpPr>
              <p:nvPr/>
            </p:nvSpPr>
            <p:spPr bwMode="auto">
              <a:xfrm>
                <a:off x="1104" y="2610"/>
                <a:ext cx="315" cy="140"/>
              </a:xfrm>
              <a:prstGeom prst="rect">
                <a:avLst/>
              </a:prstGeom>
              <a:noFill/>
              <a:ln w="9525">
                <a:noFill/>
                <a:miter lim="800000"/>
                <a:headEnd/>
                <a:tailEnd/>
              </a:ln>
            </p:spPr>
            <p:txBody>
              <a:bodyPr wrap="none" lIns="0" tIns="0" rIns="0" bIns="0" anchor="ctr">
                <a:prstTxWarp prst="textNoShape">
                  <a:avLst/>
                </a:prstTxWarp>
                <a:spAutoFit/>
              </a:bodyPr>
              <a:lstStyle/>
              <a:p>
                <a:r>
                  <a:rPr lang="en-US" sz="1300">
                    <a:solidFill>
                      <a:prstClr val="black"/>
                    </a:solidFill>
                    <a:latin typeface="Calibri" charset="0"/>
                    <a:ea typeface="Gill Sans" charset="0"/>
                    <a:cs typeface="Gill Sans" charset="0"/>
                  </a:rPr>
                  <a:t>Village</a:t>
                </a:r>
              </a:p>
            </p:txBody>
          </p:sp>
          <p:sp>
            <p:nvSpPr>
              <p:cNvPr id="10420" name="Rectangle 120"/>
              <p:cNvSpPr>
                <a:spLocks/>
              </p:cNvSpPr>
              <p:nvPr/>
            </p:nvSpPr>
            <p:spPr bwMode="auto">
              <a:xfrm>
                <a:off x="1552" y="2330"/>
                <a:ext cx="315" cy="140"/>
              </a:xfrm>
              <a:prstGeom prst="rect">
                <a:avLst/>
              </a:prstGeom>
              <a:noFill/>
              <a:ln w="9525">
                <a:noFill/>
                <a:miter lim="800000"/>
                <a:headEnd/>
                <a:tailEnd/>
              </a:ln>
            </p:spPr>
            <p:txBody>
              <a:bodyPr wrap="none" lIns="0" tIns="0" rIns="0" bIns="0" anchor="ctr">
                <a:prstTxWarp prst="textNoShape">
                  <a:avLst/>
                </a:prstTxWarp>
                <a:spAutoFit/>
              </a:bodyPr>
              <a:lstStyle/>
              <a:p>
                <a:r>
                  <a:rPr lang="en-US" sz="1300">
                    <a:solidFill>
                      <a:prstClr val="black"/>
                    </a:solidFill>
                    <a:latin typeface="Calibri" charset="0"/>
                    <a:ea typeface="Gill Sans" charset="0"/>
                    <a:cs typeface="Gill Sans" charset="0"/>
                  </a:rPr>
                  <a:t>Village</a:t>
                </a:r>
              </a:p>
            </p:txBody>
          </p:sp>
          <p:sp>
            <p:nvSpPr>
              <p:cNvPr id="10421" name="Rectangle 121"/>
              <p:cNvSpPr>
                <a:spLocks/>
              </p:cNvSpPr>
              <p:nvPr/>
            </p:nvSpPr>
            <p:spPr bwMode="auto">
              <a:xfrm>
                <a:off x="1976" y="1994"/>
                <a:ext cx="315" cy="140"/>
              </a:xfrm>
              <a:prstGeom prst="rect">
                <a:avLst/>
              </a:prstGeom>
              <a:noFill/>
              <a:ln w="9525">
                <a:noFill/>
                <a:miter lim="800000"/>
                <a:headEnd/>
                <a:tailEnd/>
              </a:ln>
            </p:spPr>
            <p:txBody>
              <a:bodyPr wrap="none" lIns="0" tIns="0" rIns="0" bIns="0" anchor="ctr">
                <a:prstTxWarp prst="textNoShape">
                  <a:avLst/>
                </a:prstTxWarp>
                <a:spAutoFit/>
              </a:bodyPr>
              <a:lstStyle/>
              <a:p>
                <a:r>
                  <a:rPr lang="en-US" sz="1300">
                    <a:solidFill>
                      <a:prstClr val="black"/>
                    </a:solidFill>
                    <a:latin typeface="Calibri" charset="0"/>
                    <a:ea typeface="Gill Sans" charset="0"/>
                    <a:cs typeface="Gill Sans" charset="0"/>
                  </a:rPr>
                  <a:t>Village</a:t>
                </a:r>
              </a:p>
            </p:txBody>
          </p:sp>
          <p:sp>
            <p:nvSpPr>
              <p:cNvPr id="10422" name="Rectangle 122"/>
              <p:cNvSpPr>
                <a:spLocks/>
              </p:cNvSpPr>
              <p:nvPr/>
            </p:nvSpPr>
            <p:spPr bwMode="auto">
              <a:xfrm>
                <a:off x="2328" y="1586"/>
                <a:ext cx="315" cy="140"/>
              </a:xfrm>
              <a:prstGeom prst="rect">
                <a:avLst/>
              </a:prstGeom>
              <a:noFill/>
              <a:ln w="9525">
                <a:noFill/>
                <a:miter lim="800000"/>
                <a:headEnd/>
                <a:tailEnd/>
              </a:ln>
            </p:spPr>
            <p:txBody>
              <a:bodyPr wrap="none" lIns="0" tIns="0" rIns="0" bIns="0" anchor="ctr">
                <a:prstTxWarp prst="textNoShape">
                  <a:avLst/>
                </a:prstTxWarp>
                <a:spAutoFit/>
              </a:bodyPr>
              <a:lstStyle/>
              <a:p>
                <a:r>
                  <a:rPr lang="en-US" sz="1300">
                    <a:solidFill>
                      <a:prstClr val="black"/>
                    </a:solidFill>
                    <a:latin typeface="Calibri" charset="0"/>
                    <a:ea typeface="Gill Sans" charset="0"/>
                    <a:cs typeface="Gill Sans" charset="0"/>
                  </a:rPr>
                  <a:t>Village</a:t>
                </a:r>
              </a:p>
            </p:txBody>
          </p:sp>
          <p:sp>
            <p:nvSpPr>
              <p:cNvPr id="10423" name="Rectangle 123"/>
              <p:cNvSpPr>
                <a:spLocks/>
              </p:cNvSpPr>
              <p:nvPr/>
            </p:nvSpPr>
            <p:spPr bwMode="auto">
              <a:xfrm>
                <a:off x="2552" y="1146"/>
                <a:ext cx="315" cy="140"/>
              </a:xfrm>
              <a:prstGeom prst="rect">
                <a:avLst/>
              </a:prstGeom>
              <a:noFill/>
              <a:ln w="9525">
                <a:noFill/>
                <a:miter lim="800000"/>
                <a:headEnd/>
                <a:tailEnd/>
              </a:ln>
            </p:spPr>
            <p:txBody>
              <a:bodyPr wrap="none" lIns="0" tIns="0" rIns="0" bIns="0" anchor="ctr">
                <a:prstTxWarp prst="textNoShape">
                  <a:avLst/>
                </a:prstTxWarp>
                <a:spAutoFit/>
              </a:bodyPr>
              <a:lstStyle/>
              <a:p>
                <a:r>
                  <a:rPr lang="en-US" sz="1300">
                    <a:solidFill>
                      <a:prstClr val="black"/>
                    </a:solidFill>
                    <a:latin typeface="Calibri" charset="0"/>
                    <a:ea typeface="Gill Sans" charset="0"/>
                    <a:cs typeface="Gill Sans" charset="0"/>
                  </a:rPr>
                  <a:t>Village</a:t>
                </a:r>
              </a:p>
            </p:txBody>
          </p:sp>
          <p:sp>
            <p:nvSpPr>
              <p:cNvPr id="10424" name="Rectangle 124"/>
              <p:cNvSpPr>
                <a:spLocks/>
              </p:cNvSpPr>
              <p:nvPr/>
            </p:nvSpPr>
            <p:spPr bwMode="auto">
              <a:xfrm>
                <a:off x="2792" y="658"/>
                <a:ext cx="315" cy="140"/>
              </a:xfrm>
              <a:prstGeom prst="rect">
                <a:avLst/>
              </a:prstGeom>
              <a:noFill/>
              <a:ln w="9525">
                <a:noFill/>
                <a:miter lim="800000"/>
                <a:headEnd/>
                <a:tailEnd/>
              </a:ln>
            </p:spPr>
            <p:txBody>
              <a:bodyPr wrap="none" lIns="0" tIns="0" rIns="0" bIns="0" anchor="ctr">
                <a:prstTxWarp prst="textNoShape">
                  <a:avLst/>
                </a:prstTxWarp>
                <a:spAutoFit/>
              </a:bodyPr>
              <a:lstStyle/>
              <a:p>
                <a:r>
                  <a:rPr lang="en-US" sz="1300">
                    <a:solidFill>
                      <a:prstClr val="black"/>
                    </a:solidFill>
                    <a:latin typeface="Calibri" charset="0"/>
                    <a:ea typeface="Gill Sans" charset="0"/>
                    <a:cs typeface="Gill Sans" charset="0"/>
                  </a:rPr>
                  <a:t>Village</a:t>
                </a:r>
              </a:p>
            </p:txBody>
          </p:sp>
          <p:sp>
            <p:nvSpPr>
              <p:cNvPr id="10425" name="Rectangle 125"/>
              <p:cNvSpPr>
                <a:spLocks/>
              </p:cNvSpPr>
              <p:nvPr/>
            </p:nvSpPr>
            <p:spPr bwMode="auto">
              <a:xfrm>
                <a:off x="2808" y="138"/>
                <a:ext cx="315" cy="140"/>
              </a:xfrm>
              <a:prstGeom prst="rect">
                <a:avLst/>
              </a:prstGeom>
              <a:noFill/>
              <a:ln w="9525">
                <a:noFill/>
                <a:miter lim="800000"/>
                <a:headEnd/>
                <a:tailEnd/>
              </a:ln>
            </p:spPr>
            <p:txBody>
              <a:bodyPr wrap="none" lIns="0" tIns="0" rIns="0" bIns="0" anchor="ctr">
                <a:prstTxWarp prst="textNoShape">
                  <a:avLst/>
                </a:prstTxWarp>
                <a:spAutoFit/>
              </a:bodyPr>
              <a:lstStyle/>
              <a:p>
                <a:r>
                  <a:rPr lang="en-US" sz="1300">
                    <a:solidFill>
                      <a:prstClr val="black"/>
                    </a:solidFill>
                    <a:latin typeface="Calibri" charset="0"/>
                    <a:ea typeface="Gill Sans" charset="0"/>
                    <a:cs typeface="Gill Sans" charset="0"/>
                  </a:rPr>
                  <a:t>Village</a:t>
                </a:r>
              </a:p>
            </p:txBody>
          </p:sp>
        </p:grpSp>
        <p:grpSp>
          <p:nvGrpSpPr>
            <p:cNvPr id="17" name="Group 126"/>
            <p:cNvGrpSpPr>
              <a:grpSpLocks/>
            </p:cNvGrpSpPr>
            <p:nvPr/>
          </p:nvGrpSpPr>
          <p:grpSpPr bwMode="auto">
            <a:xfrm>
              <a:off x="7123622" y="5669569"/>
              <a:ext cx="1674661" cy="720118"/>
              <a:chOff x="0" y="0"/>
              <a:chExt cx="1171" cy="504"/>
            </a:xfrm>
          </p:grpSpPr>
          <p:sp>
            <p:nvSpPr>
              <p:cNvPr id="69759" name="Rectangle 127"/>
              <p:cNvSpPr>
                <a:spLocks/>
              </p:cNvSpPr>
              <p:nvPr/>
            </p:nvSpPr>
            <p:spPr bwMode="auto">
              <a:xfrm>
                <a:off x="424" y="0"/>
                <a:ext cx="747" cy="504"/>
              </a:xfrm>
              <a:prstGeom prst="rect">
                <a:avLst/>
              </a:prstGeom>
              <a:solidFill>
                <a:srgbClr val="CCCCCC"/>
              </a:solidFill>
              <a:ln w="25400">
                <a:solidFill>
                  <a:schemeClr val="tx1"/>
                </a:solidFill>
                <a:miter lim="800000"/>
                <a:headEnd/>
                <a:tailEnd/>
              </a:ln>
            </p:spPr>
            <p:txBody>
              <a:bodyPr lIns="0" tIns="0" rIns="0" bIns="0" anchor="ctr"/>
              <a:lstStyle/>
              <a:p>
                <a:pPr algn="ctr">
                  <a:defRPr/>
                </a:pPr>
                <a:r>
                  <a:rPr lang="en-US" sz="1300" dirty="0">
                    <a:solidFill>
                      <a:srgbClr val="272727"/>
                    </a:solidFill>
                    <a:effectLst>
                      <a:outerShdw blurRad="38100" dist="38100" dir="2700000" algn="tl">
                        <a:srgbClr val="000000"/>
                      </a:outerShdw>
                    </a:effectLst>
                    <a:latin typeface="Calibri"/>
                    <a:ea typeface="Gill Sans" pitchFamily="64" charset="0"/>
                    <a:cs typeface="Gill Sans" pitchFamily="64" charset="0"/>
                  </a:rPr>
                  <a:t>Incense Stick Manufacturing</a:t>
                </a:r>
              </a:p>
            </p:txBody>
          </p:sp>
          <p:sp>
            <p:nvSpPr>
              <p:cNvPr id="10390" name="Line 128"/>
              <p:cNvSpPr>
                <a:spLocks noChangeShapeType="1"/>
              </p:cNvSpPr>
              <p:nvPr/>
            </p:nvSpPr>
            <p:spPr bwMode="auto">
              <a:xfrm flipV="1">
                <a:off x="0" y="246"/>
                <a:ext cx="416" cy="3"/>
              </a:xfrm>
              <a:prstGeom prst="line">
                <a:avLst/>
              </a:prstGeom>
              <a:noFill/>
              <a:ln w="38100">
                <a:solidFill>
                  <a:srgbClr val="4C4C4C"/>
                </a:solidFill>
                <a:prstDash val="sysDot"/>
                <a:round/>
                <a:headEnd/>
                <a:tailEnd type="triangle" w="med" len="med"/>
              </a:ln>
            </p:spPr>
            <p:txBody>
              <a:bodyPr>
                <a:prstTxWarp prst="textNoShape">
                  <a:avLst/>
                </a:prstTxWarp>
              </a:bodyPr>
              <a:lstStyle/>
              <a:p>
                <a:endParaRPr lang="en-US">
                  <a:solidFill>
                    <a:prstClr val="black"/>
                  </a:solidFill>
                  <a:latin typeface="Calibri"/>
                </a:endParaRPr>
              </a:p>
            </p:txBody>
          </p:sp>
        </p:grpSp>
        <p:grpSp>
          <p:nvGrpSpPr>
            <p:cNvPr id="18" name="Group 129"/>
            <p:cNvGrpSpPr>
              <a:grpSpLocks/>
            </p:cNvGrpSpPr>
            <p:nvPr/>
          </p:nvGrpSpPr>
          <p:grpSpPr bwMode="auto">
            <a:xfrm>
              <a:off x="7079329" y="4350782"/>
              <a:ext cx="967319" cy="953013"/>
              <a:chOff x="0" y="0"/>
              <a:chExt cx="676" cy="666"/>
            </a:xfrm>
          </p:grpSpPr>
          <p:sp>
            <p:nvSpPr>
              <p:cNvPr id="69762" name="Rectangle 130"/>
              <p:cNvSpPr>
                <a:spLocks/>
              </p:cNvSpPr>
              <p:nvPr/>
            </p:nvSpPr>
            <p:spPr bwMode="auto">
              <a:xfrm>
                <a:off x="210" y="197"/>
                <a:ext cx="466" cy="469"/>
              </a:xfrm>
              <a:prstGeom prst="rect">
                <a:avLst/>
              </a:prstGeom>
              <a:solidFill>
                <a:srgbClr val="00FF5B"/>
              </a:solidFill>
              <a:ln w="25400">
                <a:solidFill>
                  <a:schemeClr val="tx1"/>
                </a:solidFill>
                <a:miter lim="800000"/>
                <a:headEnd/>
                <a:tailEnd/>
              </a:ln>
            </p:spPr>
            <p:txBody>
              <a:bodyPr lIns="0" tIns="0" rIns="0" bIns="0" anchor="ctr"/>
              <a:lstStyle/>
              <a:p>
                <a:pPr algn="ctr">
                  <a:defRPr/>
                </a:pPr>
                <a:r>
                  <a:rPr lang="en-US" sz="1300" dirty="0">
                    <a:solidFill>
                      <a:srgbClr val="272727"/>
                    </a:solidFill>
                    <a:effectLst>
                      <a:outerShdw blurRad="38100" dist="38100" dir="2700000" algn="tl">
                        <a:srgbClr val="000000"/>
                      </a:outerShdw>
                    </a:effectLst>
                    <a:latin typeface="Calibri"/>
                    <a:ea typeface="Gill Sans" pitchFamily="64" charset="0"/>
                    <a:cs typeface="Gill Sans" pitchFamily="64" charset="0"/>
                  </a:rPr>
                  <a:t>CO</a:t>
                </a:r>
                <a:r>
                  <a:rPr lang="en-US" sz="900" dirty="0">
                    <a:solidFill>
                      <a:srgbClr val="272727"/>
                    </a:solidFill>
                    <a:effectLst>
                      <a:outerShdw blurRad="38100" dist="38100" dir="2700000" algn="tl">
                        <a:srgbClr val="000000"/>
                      </a:outerShdw>
                    </a:effectLst>
                    <a:latin typeface="Calibri"/>
                    <a:ea typeface="Gill Sans" pitchFamily="64" charset="0"/>
                    <a:cs typeface="Gill Sans" pitchFamily="64" charset="0"/>
                  </a:rPr>
                  <a:t>2</a:t>
                </a:r>
                <a:r>
                  <a:rPr lang="en-US" sz="1300" dirty="0">
                    <a:solidFill>
                      <a:srgbClr val="272727"/>
                    </a:solidFill>
                    <a:effectLst>
                      <a:outerShdw blurRad="38100" dist="38100" dir="2700000" algn="tl">
                        <a:srgbClr val="000000"/>
                      </a:outerShdw>
                    </a:effectLst>
                    <a:latin typeface="Calibri"/>
                    <a:ea typeface="Gill Sans" pitchFamily="64" charset="0"/>
                    <a:cs typeface="Gill Sans" pitchFamily="64" charset="0"/>
                  </a:rPr>
                  <a:t> Broker</a:t>
                </a:r>
              </a:p>
            </p:txBody>
          </p:sp>
          <p:sp>
            <p:nvSpPr>
              <p:cNvPr id="10387" name="Line 131"/>
              <p:cNvSpPr>
                <a:spLocks noChangeShapeType="1"/>
              </p:cNvSpPr>
              <p:nvPr/>
            </p:nvSpPr>
            <p:spPr bwMode="auto">
              <a:xfrm rot="10800000">
                <a:off x="1" y="0"/>
                <a:ext cx="0" cy="478"/>
              </a:xfrm>
              <a:prstGeom prst="line">
                <a:avLst/>
              </a:prstGeom>
              <a:noFill/>
              <a:ln w="38100">
                <a:solidFill>
                  <a:srgbClr val="00FF5B"/>
                </a:solidFill>
                <a:round/>
                <a:headEnd/>
                <a:tailEnd/>
              </a:ln>
            </p:spPr>
            <p:txBody>
              <a:bodyPr>
                <a:prstTxWarp prst="textNoShape">
                  <a:avLst/>
                </a:prstTxWarp>
              </a:bodyPr>
              <a:lstStyle/>
              <a:p>
                <a:endParaRPr lang="en-US">
                  <a:solidFill>
                    <a:prstClr val="black"/>
                  </a:solidFill>
                  <a:latin typeface="Calibri"/>
                </a:endParaRPr>
              </a:p>
            </p:txBody>
          </p:sp>
          <p:sp>
            <p:nvSpPr>
              <p:cNvPr id="10388" name="Line 132"/>
              <p:cNvSpPr>
                <a:spLocks noChangeShapeType="1"/>
              </p:cNvSpPr>
              <p:nvPr/>
            </p:nvSpPr>
            <p:spPr bwMode="auto">
              <a:xfrm flipH="1">
                <a:off x="0" y="470"/>
                <a:ext cx="186" cy="0"/>
              </a:xfrm>
              <a:prstGeom prst="line">
                <a:avLst/>
              </a:prstGeom>
              <a:noFill/>
              <a:ln w="38100">
                <a:solidFill>
                  <a:srgbClr val="00FF5B"/>
                </a:solidFill>
                <a:round/>
                <a:headEnd type="triangle" w="med" len="med"/>
                <a:tailEnd/>
              </a:ln>
            </p:spPr>
            <p:txBody>
              <a:bodyPr>
                <a:prstTxWarp prst="textNoShape">
                  <a:avLst/>
                </a:prstTxWarp>
              </a:bodyPr>
              <a:lstStyle/>
              <a:p>
                <a:endParaRPr lang="en-US">
                  <a:solidFill>
                    <a:prstClr val="black"/>
                  </a:solidFill>
                  <a:latin typeface="Calibri"/>
                </a:endParaRPr>
              </a:p>
            </p:txBody>
          </p:sp>
        </p:grpSp>
        <p:grpSp>
          <p:nvGrpSpPr>
            <p:cNvPr id="19" name="Group 133"/>
            <p:cNvGrpSpPr>
              <a:grpSpLocks/>
            </p:cNvGrpSpPr>
            <p:nvPr/>
          </p:nvGrpSpPr>
          <p:grpSpPr bwMode="auto">
            <a:xfrm>
              <a:off x="5331866" y="5466679"/>
              <a:ext cx="1754606" cy="923009"/>
              <a:chOff x="0" y="0"/>
              <a:chExt cx="1227" cy="645"/>
            </a:xfrm>
          </p:grpSpPr>
          <p:sp>
            <p:nvSpPr>
              <p:cNvPr id="10377" name="Line 134"/>
              <p:cNvSpPr>
                <a:spLocks noChangeShapeType="1"/>
              </p:cNvSpPr>
              <p:nvPr/>
            </p:nvSpPr>
            <p:spPr bwMode="auto">
              <a:xfrm rot="10800000">
                <a:off x="7" y="249"/>
                <a:ext cx="0" cy="149"/>
              </a:xfrm>
              <a:prstGeom prst="line">
                <a:avLst/>
              </a:prstGeom>
              <a:noFill/>
              <a:ln w="38100">
                <a:solidFill>
                  <a:srgbClr val="4C4C4C"/>
                </a:solidFill>
                <a:prstDash val="sysDot"/>
                <a:round/>
                <a:headEnd/>
                <a:tailEnd/>
              </a:ln>
            </p:spPr>
            <p:txBody>
              <a:bodyPr>
                <a:prstTxWarp prst="textNoShape">
                  <a:avLst/>
                </a:prstTxWarp>
              </a:bodyPr>
              <a:lstStyle/>
              <a:p>
                <a:endParaRPr lang="en-US">
                  <a:solidFill>
                    <a:prstClr val="black"/>
                  </a:solidFill>
                  <a:latin typeface="Calibri"/>
                </a:endParaRPr>
              </a:p>
            </p:txBody>
          </p:sp>
          <p:grpSp>
            <p:nvGrpSpPr>
              <p:cNvPr id="20" name="Group 135"/>
              <p:cNvGrpSpPr>
                <a:grpSpLocks/>
              </p:cNvGrpSpPr>
              <p:nvPr/>
            </p:nvGrpSpPr>
            <p:grpSpPr bwMode="auto">
              <a:xfrm>
                <a:off x="0" y="0"/>
                <a:ext cx="1227" cy="645"/>
                <a:chOff x="0" y="0"/>
                <a:chExt cx="1227" cy="645"/>
              </a:xfrm>
            </p:grpSpPr>
            <p:sp>
              <p:nvSpPr>
                <p:cNvPr id="69768" name="Rectangle 136"/>
                <p:cNvSpPr>
                  <a:spLocks/>
                </p:cNvSpPr>
                <p:nvPr/>
              </p:nvSpPr>
              <p:spPr bwMode="auto">
                <a:xfrm>
                  <a:off x="779" y="141"/>
                  <a:ext cx="442" cy="504"/>
                </a:xfrm>
                <a:prstGeom prst="rect">
                  <a:avLst/>
                </a:prstGeom>
                <a:solidFill>
                  <a:srgbClr val="CCCCCC"/>
                </a:solidFill>
                <a:ln w="25400">
                  <a:solidFill>
                    <a:schemeClr val="tx1"/>
                  </a:solidFill>
                  <a:miter lim="800000"/>
                  <a:headEnd/>
                  <a:tailEnd/>
                </a:ln>
              </p:spPr>
              <p:txBody>
                <a:bodyPr lIns="0" tIns="0" rIns="0" bIns="0" anchor="ctr"/>
                <a:lstStyle/>
                <a:p>
                  <a:pPr algn="ctr">
                    <a:defRPr/>
                  </a:pPr>
                  <a:r>
                    <a:rPr lang="en-US" sz="1300" dirty="0">
                      <a:solidFill>
                        <a:srgbClr val="272727"/>
                      </a:solidFill>
                      <a:effectLst>
                        <a:outerShdw blurRad="38100" dist="38100" dir="2700000" algn="tl">
                          <a:srgbClr val="000000"/>
                        </a:outerShdw>
                      </a:effectLst>
                      <a:latin typeface="Calibri"/>
                      <a:ea typeface="Gill Sans" pitchFamily="64" charset="0"/>
                      <a:cs typeface="Gill Sans" pitchFamily="64" charset="0"/>
                    </a:rPr>
                    <a:t>HPS</a:t>
                  </a:r>
                </a:p>
                <a:p>
                  <a:pPr algn="ctr">
                    <a:defRPr/>
                  </a:pPr>
                  <a:r>
                    <a:rPr lang="en-US" sz="1300" dirty="0">
                      <a:solidFill>
                        <a:srgbClr val="272727"/>
                      </a:solidFill>
                      <a:effectLst>
                        <a:outerShdw blurRad="38100" dist="38100" dir="2700000" algn="tl">
                          <a:srgbClr val="000000"/>
                        </a:outerShdw>
                      </a:effectLst>
                      <a:latin typeface="Calibri"/>
                      <a:ea typeface="Gill Sans" pitchFamily="64" charset="0"/>
                      <a:cs typeface="Gill Sans" pitchFamily="64" charset="0"/>
                    </a:rPr>
                    <a:t>RHC Refinery</a:t>
                  </a:r>
                </a:p>
              </p:txBody>
            </p:sp>
            <p:sp>
              <p:nvSpPr>
                <p:cNvPr id="10380" name="Line 137"/>
                <p:cNvSpPr>
                  <a:spLocks noChangeShapeType="1"/>
                </p:cNvSpPr>
                <p:nvPr/>
              </p:nvSpPr>
              <p:spPr bwMode="auto">
                <a:xfrm rot="10800000" flipH="1">
                  <a:off x="0" y="391"/>
                  <a:ext cx="768" cy="1"/>
                </a:xfrm>
                <a:prstGeom prst="line">
                  <a:avLst/>
                </a:prstGeom>
                <a:noFill/>
                <a:ln w="38100">
                  <a:solidFill>
                    <a:srgbClr val="4C4C4C"/>
                  </a:solidFill>
                  <a:prstDash val="sysDot"/>
                  <a:round/>
                  <a:headEnd/>
                  <a:tailEnd type="triangle" w="med" len="med"/>
                </a:ln>
              </p:spPr>
              <p:txBody>
                <a:bodyPr>
                  <a:prstTxWarp prst="textNoShape">
                    <a:avLst/>
                  </a:prstTxWarp>
                </a:bodyPr>
                <a:lstStyle/>
                <a:p>
                  <a:endParaRPr lang="en-US">
                    <a:solidFill>
                      <a:prstClr val="black"/>
                    </a:solidFill>
                    <a:latin typeface="Calibri"/>
                  </a:endParaRPr>
                </a:p>
              </p:txBody>
            </p:sp>
            <p:grpSp>
              <p:nvGrpSpPr>
                <p:cNvPr id="21" name="Group 138"/>
                <p:cNvGrpSpPr>
                  <a:grpSpLocks/>
                </p:cNvGrpSpPr>
                <p:nvPr/>
              </p:nvGrpSpPr>
              <p:grpSpPr bwMode="auto">
                <a:xfrm rot="-122493">
                  <a:off x="265" y="6"/>
                  <a:ext cx="351" cy="365"/>
                  <a:chOff x="0" y="0"/>
                  <a:chExt cx="350" cy="364"/>
                </a:xfrm>
              </p:grpSpPr>
              <p:sp>
                <p:nvSpPr>
                  <p:cNvPr id="10382" name="AutoShape 139"/>
                  <p:cNvSpPr>
                    <a:spLocks/>
                  </p:cNvSpPr>
                  <p:nvPr/>
                </p:nvSpPr>
                <p:spPr bwMode="auto">
                  <a:xfrm rot="149374">
                    <a:off x="27" y="146"/>
                    <a:ext cx="298" cy="1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2160"/>
                        </a:moveTo>
                        <a:lnTo>
                          <a:pt x="4431" y="21600"/>
                        </a:lnTo>
                        <a:lnTo>
                          <a:pt x="17169" y="21600"/>
                        </a:lnTo>
                        <a:lnTo>
                          <a:pt x="21600" y="0"/>
                        </a:lnTo>
                        <a:lnTo>
                          <a:pt x="0" y="2160"/>
                        </a:lnTo>
                        <a:close/>
                        <a:moveTo>
                          <a:pt x="0" y="2160"/>
                        </a:moveTo>
                      </a:path>
                    </a:pathLst>
                  </a:custGeom>
                  <a:solidFill>
                    <a:schemeClr val="accent1"/>
                  </a:solidFill>
                  <a:ln w="25400">
                    <a:solidFill>
                      <a:schemeClr val="tx1"/>
                    </a:solidFill>
                    <a:miter lim="800000"/>
                    <a:headEnd/>
                    <a:tailEnd/>
                  </a:ln>
                </p:spPr>
                <p:txBody>
                  <a:bodyPr>
                    <a:prstTxWarp prst="textNoShape">
                      <a:avLst/>
                    </a:prstTxWarp>
                  </a:bodyPr>
                  <a:lstStyle/>
                  <a:p>
                    <a:endParaRPr lang="en-US">
                      <a:solidFill>
                        <a:prstClr val="black"/>
                      </a:solidFill>
                      <a:latin typeface="Calibri"/>
                    </a:endParaRPr>
                  </a:p>
                </p:txBody>
              </p:sp>
              <p:sp>
                <p:nvSpPr>
                  <p:cNvPr id="10383" name="Oval 140"/>
                  <p:cNvSpPr>
                    <a:spLocks/>
                  </p:cNvSpPr>
                  <p:nvPr/>
                </p:nvSpPr>
                <p:spPr bwMode="auto">
                  <a:xfrm rot="149374">
                    <a:off x="37" y="284"/>
                    <a:ext cx="65" cy="71"/>
                  </a:xfrm>
                  <a:prstGeom prst="ellipse">
                    <a:avLst/>
                  </a:prstGeom>
                  <a:blipFill dpi="0" rotWithShape="0">
                    <a:blip r:embed="rId3"/>
                    <a:srcRect/>
                    <a:tile tx="0" ty="0" sx="100000" sy="100000" flip="none" algn="tl"/>
                  </a:blipFill>
                  <a:ln w="25400">
                    <a:solidFill>
                      <a:schemeClr val="tx1"/>
                    </a:solidFill>
                    <a:round/>
                    <a:headEnd/>
                    <a:tailEnd/>
                  </a:ln>
                </p:spPr>
                <p:txBody>
                  <a:bodyPr>
                    <a:prstTxWarp prst="textNoShape">
                      <a:avLst/>
                    </a:prstTxWarp>
                  </a:bodyPr>
                  <a:lstStyle/>
                  <a:p>
                    <a:endParaRPr lang="en-US">
                      <a:solidFill>
                        <a:prstClr val="black"/>
                      </a:solidFill>
                      <a:latin typeface="Calibri" charset="0"/>
                    </a:endParaRPr>
                  </a:p>
                </p:txBody>
              </p:sp>
              <p:sp>
                <p:nvSpPr>
                  <p:cNvPr id="10384" name="Oval 141"/>
                  <p:cNvSpPr>
                    <a:spLocks/>
                  </p:cNvSpPr>
                  <p:nvPr/>
                </p:nvSpPr>
                <p:spPr bwMode="auto">
                  <a:xfrm rot="149374">
                    <a:off x="233" y="293"/>
                    <a:ext cx="66" cy="70"/>
                  </a:xfrm>
                  <a:prstGeom prst="ellipse">
                    <a:avLst/>
                  </a:prstGeom>
                  <a:blipFill dpi="0" rotWithShape="0">
                    <a:blip r:embed="rId3"/>
                    <a:srcRect/>
                    <a:tile tx="0" ty="0" sx="100000" sy="100000" flip="none" algn="tl"/>
                  </a:blipFill>
                  <a:ln w="25400">
                    <a:solidFill>
                      <a:schemeClr val="tx1"/>
                    </a:solidFill>
                    <a:round/>
                    <a:headEnd/>
                    <a:tailEnd/>
                  </a:ln>
                </p:spPr>
                <p:txBody>
                  <a:bodyPr>
                    <a:prstTxWarp prst="textNoShape">
                      <a:avLst/>
                    </a:prstTxWarp>
                  </a:bodyPr>
                  <a:lstStyle/>
                  <a:p>
                    <a:endParaRPr lang="en-US">
                      <a:solidFill>
                        <a:prstClr val="black"/>
                      </a:solidFill>
                      <a:latin typeface="Calibri" charset="0"/>
                    </a:endParaRPr>
                  </a:p>
                </p:txBody>
              </p:sp>
              <p:sp>
                <p:nvSpPr>
                  <p:cNvPr id="10385" name="AutoShape 142"/>
                  <p:cNvSpPr>
                    <a:spLocks/>
                  </p:cNvSpPr>
                  <p:nvPr/>
                </p:nvSpPr>
                <p:spPr bwMode="auto">
                  <a:xfrm rot="149374">
                    <a:off x="3" y="7"/>
                    <a:ext cx="344" cy="1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600"/>
                      <a:gd name="T37" fmla="*/ 0 h 21600"/>
                      <a:gd name="T38" fmla="*/ 21600 w 21600"/>
                      <a:gd name="T39" fmla="*/ 21600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a:moveTo>
                          <a:pt x="450" y="21600"/>
                        </a:moveTo>
                        <a:lnTo>
                          <a:pt x="21600" y="17053"/>
                        </a:lnTo>
                        <a:lnTo>
                          <a:pt x="21600" y="7958"/>
                        </a:lnTo>
                        <a:lnTo>
                          <a:pt x="17550" y="5684"/>
                        </a:lnTo>
                        <a:lnTo>
                          <a:pt x="14400" y="1137"/>
                        </a:lnTo>
                        <a:lnTo>
                          <a:pt x="10350" y="0"/>
                        </a:lnTo>
                        <a:lnTo>
                          <a:pt x="6300" y="3411"/>
                        </a:lnTo>
                        <a:lnTo>
                          <a:pt x="3600" y="5684"/>
                        </a:lnTo>
                        <a:lnTo>
                          <a:pt x="1800" y="10232"/>
                        </a:lnTo>
                        <a:lnTo>
                          <a:pt x="0" y="15916"/>
                        </a:lnTo>
                        <a:lnTo>
                          <a:pt x="450" y="21600"/>
                        </a:lnTo>
                        <a:close/>
                        <a:moveTo>
                          <a:pt x="450" y="21600"/>
                        </a:moveTo>
                      </a:path>
                    </a:pathLst>
                  </a:custGeom>
                  <a:solidFill>
                    <a:srgbClr val="000000"/>
                  </a:solidFill>
                  <a:ln w="25400">
                    <a:solidFill>
                      <a:schemeClr val="tx1"/>
                    </a:solidFill>
                    <a:miter lim="800000"/>
                    <a:headEnd/>
                    <a:tailEnd/>
                  </a:ln>
                </p:spPr>
                <p:txBody>
                  <a:bodyPr>
                    <a:prstTxWarp prst="textNoShape">
                      <a:avLst/>
                    </a:prstTxWarp>
                  </a:bodyPr>
                  <a:lstStyle/>
                  <a:p>
                    <a:endParaRPr lang="en-US">
                      <a:solidFill>
                        <a:prstClr val="black"/>
                      </a:solidFill>
                      <a:latin typeface="Calibri"/>
                    </a:endParaRPr>
                  </a:p>
                </p:txBody>
              </p:sp>
            </p:grpSp>
          </p:grpSp>
        </p:grpSp>
        <p:grpSp>
          <p:nvGrpSpPr>
            <p:cNvPr id="22" name="Group 143"/>
            <p:cNvGrpSpPr>
              <a:grpSpLocks/>
            </p:cNvGrpSpPr>
            <p:nvPr/>
          </p:nvGrpSpPr>
          <p:grpSpPr bwMode="auto">
            <a:xfrm>
              <a:off x="1151102" y="4147892"/>
              <a:ext cx="3935005" cy="1184479"/>
              <a:chOff x="0" y="0"/>
              <a:chExt cx="2754" cy="828"/>
            </a:xfrm>
          </p:grpSpPr>
          <p:grpSp>
            <p:nvGrpSpPr>
              <p:cNvPr id="23" name="Group 144"/>
              <p:cNvGrpSpPr>
                <a:grpSpLocks/>
              </p:cNvGrpSpPr>
              <p:nvPr/>
            </p:nvGrpSpPr>
            <p:grpSpPr bwMode="auto">
              <a:xfrm rot="735885">
                <a:off x="1935" y="288"/>
                <a:ext cx="351" cy="365"/>
                <a:chOff x="0" y="0"/>
                <a:chExt cx="350" cy="364"/>
              </a:xfrm>
            </p:grpSpPr>
            <p:sp>
              <p:nvSpPr>
                <p:cNvPr id="10373" name="AutoShape 145"/>
                <p:cNvSpPr>
                  <a:spLocks/>
                </p:cNvSpPr>
                <p:nvPr/>
              </p:nvSpPr>
              <p:spPr bwMode="auto">
                <a:xfrm rot="149374">
                  <a:off x="27" y="146"/>
                  <a:ext cx="298" cy="1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2160"/>
                      </a:moveTo>
                      <a:lnTo>
                        <a:pt x="4431" y="21600"/>
                      </a:lnTo>
                      <a:lnTo>
                        <a:pt x="17169" y="21600"/>
                      </a:lnTo>
                      <a:lnTo>
                        <a:pt x="21600" y="0"/>
                      </a:lnTo>
                      <a:lnTo>
                        <a:pt x="0" y="2160"/>
                      </a:lnTo>
                      <a:close/>
                      <a:moveTo>
                        <a:pt x="0" y="2160"/>
                      </a:moveTo>
                    </a:path>
                  </a:pathLst>
                </a:custGeom>
                <a:solidFill>
                  <a:schemeClr val="accent1"/>
                </a:solidFill>
                <a:ln w="25400">
                  <a:solidFill>
                    <a:schemeClr val="tx1"/>
                  </a:solidFill>
                  <a:miter lim="800000"/>
                  <a:headEnd/>
                  <a:tailEnd/>
                </a:ln>
              </p:spPr>
              <p:txBody>
                <a:bodyPr>
                  <a:prstTxWarp prst="textNoShape">
                    <a:avLst/>
                  </a:prstTxWarp>
                </a:bodyPr>
                <a:lstStyle/>
                <a:p>
                  <a:endParaRPr lang="en-US">
                    <a:solidFill>
                      <a:prstClr val="black"/>
                    </a:solidFill>
                    <a:latin typeface="Calibri"/>
                  </a:endParaRPr>
                </a:p>
              </p:txBody>
            </p:sp>
            <p:sp>
              <p:nvSpPr>
                <p:cNvPr id="10374" name="Oval 146"/>
                <p:cNvSpPr>
                  <a:spLocks/>
                </p:cNvSpPr>
                <p:nvPr/>
              </p:nvSpPr>
              <p:spPr bwMode="auto">
                <a:xfrm rot="149374">
                  <a:off x="37" y="284"/>
                  <a:ext cx="65" cy="71"/>
                </a:xfrm>
                <a:prstGeom prst="ellipse">
                  <a:avLst/>
                </a:prstGeom>
                <a:blipFill dpi="0" rotWithShape="0">
                  <a:blip r:embed="rId3"/>
                  <a:srcRect/>
                  <a:tile tx="0" ty="0" sx="100000" sy="100000" flip="none" algn="tl"/>
                </a:blipFill>
                <a:ln w="25400">
                  <a:solidFill>
                    <a:schemeClr val="tx1"/>
                  </a:solidFill>
                  <a:round/>
                  <a:headEnd/>
                  <a:tailEnd/>
                </a:ln>
              </p:spPr>
              <p:txBody>
                <a:bodyPr>
                  <a:prstTxWarp prst="textNoShape">
                    <a:avLst/>
                  </a:prstTxWarp>
                </a:bodyPr>
                <a:lstStyle/>
                <a:p>
                  <a:endParaRPr lang="en-US">
                    <a:solidFill>
                      <a:prstClr val="black"/>
                    </a:solidFill>
                    <a:latin typeface="Calibri" charset="0"/>
                  </a:endParaRPr>
                </a:p>
              </p:txBody>
            </p:sp>
            <p:sp>
              <p:nvSpPr>
                <p:cNvPr id="10375" name="Oval 147"/>
                <p:cNvSpPr>
                  <a:spLocks/>
                </p:cNvSpPr>
                <p:nvPr/>
              </p:nvSpPr>
              <p:spPr bwMode="auto">
                <a:xfrm rot="149374">
                  <a:off x="233" y="293"/>
                  <a:ext cx="66" cy="70"/>
                </a:xfrm>
                <a:prstGeom prst="ellipse">
                  <a:avLst/>
                </a:prstGeom>
                <a:blipFill dpi="0" rotWithShape="0">
                  <a:blip r:embed="rId3"/>
                  <a:srcRect/>
                  <a:tile tx="0" ty="0" sx="100000" sy="100000" flip="none" algn="tl"/>
                </a:blipFill>
                <a:ln w="25400">
                  <a:solidFill>
                    <a:schemeClr val="tx1"/>
                  </a:solidFill>
                  <a:round/>
                  <a:headEnd/>
                  <a:tailEnd/>
                </a:ln>
              </p:spPr>
              <p:txBody>
                <a:bodyPr>
                  <a:prstTxWarp prst="textNoShape">
                    <a:avLst/>
                  </a:prstTxWarp>
                </a:bodyPr>
                <a:lstStyle/>
                <a:p>
                  <a:endParaRPr lang="en-US">
                    <a:solidFill>
                      <a:prstClr val="black"/>
                    </a:solidFill>
                    <a:latin typeface="Calibri" charset="0"/>
                  </a:endParaRPr>
                </a:p>
              </p:txBody>
            </p:sp>
            <p:sp>
              <p:nvSpPr>
                <p:cNvPr id="10376" name="AutoShape 148"/>
                <p:cNvSpPr>
                  <a:spLocks/>
                </p:cNvSpPr>
                <p:nvPr/>
              </p:nvSpPr>
              <p:spPr bwMode="auto">
                <a:xfrm rot="149374">
                  <a:off x="3" y="7"/>
                  <a:ext cx="344" cy="1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600"/>
                    <a:gd name="T37" fmla="*/ 0 h 21600"/>
                    <a:gd name="T38" fmla="*/ 21600 w 21600"/>
                    <a:gd name="T39" fmla="*/ 21600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a:moveTo>
                        <a:pt x="450" y="21600"/>
                      </a:moveTo>
                      <a:lnTo>
                        <a:pt x="21600" y="17053"/>
                      </a:lnTo>
                      <a:lnTo>
                        <a:pt x="21600" y="7958"/>
                      </a:lnTo>
                      <a:lnTo>
                        <a:pt x="17550" y="5684"/>
                      </a:lnTo>
                      <a:lnTo>
                        <a:pt x="14400" y="1137"/>
                      </a:lnTo>
                      <a:lnTo>
                        <a:pt x="10350" y="0"/>
                      </a:lnTo>
                      <a:lnTo>
                        <a:pt x="6300" y="3411"/>
                      </a:lnTo>
                      <a:lnTo>
                        <a:pt x="3600" y="5684"/>
                      </a:lnTo>
                      <a:lnTo>
                        <a:pt x="1800" y="10232"/>
                      </a:lnTo>
                      <a:lnTo>
                        <a:pt x="0" y="15916"/>
                      </a:lnTo>
                      <a:lnTo>
                        <a:pt x="450" y="21600"/>
                      </a:lnTo>
                      <a:close/>
                      <a:moveTo>
                        <a:pt x="450" y="21600"/>
                      </a:moveTo>
                    </a:path>
                  </a:pathLst>
                </a:custGeom>
                <a:solidFill>
                  <a:srgbClr val="000000"/>
                </a:solidFill>
                <a:ln w="25400">
                  <a:solidFill>
                    <a:schemeClr val="tx1"/>
                  </a:solidFill>
                  <a:miter lim="800000"/>
                  <a:headEnd/>
                  <a:tailEnd/>
                </a:ln>
              </p:spPr>
              <p:txBody>
                <a:bodyPr>
                  <a:prstTxWarp prst="textNoShape">
                    <a:avLst/>
                  </a:prstTxWarp>
                </a:bodyPr>
                <a:lstStyle/>
                <a:p>
                  <a:endParaRPr lang="en-US">
                    <a:solidFill>
                      <a:prstClr val="black"/>
                    </a:solidFill>
                    <a:latin typeface="Calibri"/>
                  </a:endParaRPr>
                </a:p>
              </p:txBody>
            </p:sp>
          </p:grpSp>
          <p:sp>
            <p:nvSpPr>
              <p:cNvPr id="10369" name="Line 149"/>
              <p:cNvSpPr>
                <a:spLocks noChangeShapeType="1"/>
              </p:cNvSpPr>
              <p:nvPr/>
            </p:nvSpPr>
            <p:spPr bwMode="auto">
              <a:xfrm>
                <a:off x="0" y="0"/>
                <a:ext cx="1030" cy="440"/>
              </a:xfrm>
              <a:prstGeom prst="line">
                <a:avLst/>
              </a:prstGeom>
              <a:noFill/>
              <a:ln w="38100">
                <a:solidFill>
                  <a:srgbClr val="4C4C4C"/>
                </a:solidFill>
                <a:prstDash val="sysDot"/>
                <a:round/>
                <a:headEnd/>
                <a:tailEnd/>
              </a:ln>
            </p:spPr>
            <p:txBody>
              <a:bodyPr>
                <a:prstTxWarp prst="textNoShape">
                  <a:avLst/>
                </a:prstTxWarp>
              </a:bodyPr>
              <a:lstStyle/>
              <a:p>
                <a:endParaRPr lang="en-US">
                  <a:solidFill>
                    <a:prstClr val="black"/>
                  </a:solidFill>
                  <a:latin typeface="Calibri"/>
                </a:endParaRPr>
              </a:p>
            </p:txBody>
          </p:sp>
          <p:sp>
            <p:nvSpPr>
              <p:cNvPr id="10370" name="Rectangle 150"/>
              <p:cNvSpPr>
                <a:spLocks/>
              </p:cNvSpPr>
              <p:nvPr/>
            </p:nvSpPr>
            <p:spPr bwMode="auto">
              <a:xfrm>
                <a:off x="1178" y="247"/>
                <a:ext cx="527" cy="258"/>
              </a:xfrm>
              <a:prstGeom prst="rect">
                <a:avLst/>
              </a:prstGeom>
              <a:noFill/>
              <a:ln w="9525">
                <a:noFill/>
                <a:miter lim="800000"/>
                <a:headEnd/>
                <a:tailEnd/>
              </a:ln>
            </p:spPr>
            <p:txBody>
              <a:bodyPr wrap="none" lIns="0" tIns="0" rIns="0" bIns="0" anchor="ctr">
                <a:prstTxWarp prst="textNoShape">
                  <a:avLst/>
                </a:prstTxWarp>
                <a:spAutoFit/>
              </a:bodyPr>
              <a:lstStyle/>
              <a:p>
                <a:r>
                  <a:rPr lang="en-US" sz="2400" b="1">
                    <a:solidFill>
                      <a:prstClr val="black"/>
                    </a:solidFill>
                    <a:latin typeface="Calibri" charset="0"/>
                    <a:ea typeface="Gill Sans" charset="0"/>
                    <a:cs typeface="Gill Sans" charset="0"/>
                  </a:rPr>
                  <a:t>RHC *</a:t>
                </a:r>
              </a:p>
            </p:txBody>
          </p:sp>
          <p:sp>
            <p:nvSpPr>
              <p:cNvPr id="10371" name="Line 151"/>
              <p:cNvSpPr>
                <a:spLocks noChangeShapeType="1"/>
              </p:cNvSpPr>
              <p:nvPr/>
            </p:nvSpPr>
            <p:spPr bwMode="auto">
              <a:xfrm>
                <a:off x="1052" y="441"/>
                <a:ext cx="1702" cy="387"/>
              </a:xfrm>
              <a:prstGeom prst="line">
                <a:avLst/>
              </a:prstGeom>
              <a:noFill/>
              <a:ln w="38100">
                <a:solidFill>
                  <a:srgbClr val="4C4C4C"/>
                </a:solidFill>
                <a:prstDash val="sysDot"/>
                <a:round/>
                <a:headEnd/>
                <a:tailEnd/>
              </a:ln>
            </p:spPr>
            <p:txBody>
              <a:bodyPr>
                <a:prstTxWarp prst="textNoShape">
                  <a:avLst/>
                </a:prstTxWarp>
              </a:bodyPr>
              <a:lstStyle/>
              <a:p>
                <a:endParaRPr lang="en-US">
                  <a:solidFill>
                    <a:prstClr val="black"/>
                  </a:solidFill>
                  <a:latin typeface="Calibri"/>
                </a:endParaRPr>
              </a:p>
            </p:txBody>
          </p:sp>
          <p:sp>
            <p:nvSpPr>
              <p:cNvPr id="10372" name="Line 152"/>
              <p:cNvSpPr>
                <a:spLocks noChangeShapeType="1"/>
              </p:cNvSpPr>
              <p:nvPr/>
            </p:nvSpPr>
            <p:spPr bwMode="auto">
              <a:xfrm rot="10800000">
                <a:off x="1722" y="373"/>
                <a:ext cx="201" cy="15"/>
              </a:xfrm>
              <a:prstGeom prst="line">
                <a:avLst/>
              </a:prstGeom>
              <a:noFill/>
              <a:ln w="25400">
                <a:solidFill>
                  <a:schemeClr val="tx1"/>
                </a:solidFill>
                <a:round/>
                <a:headEnd type="stealth" w="med" len="med"/>
                <a:tailEnd/>
              </a:ln>
            </p:spPr>
            <p:txBody>
              <a:bodyPr>
                <a:prstTxWarp prst="textNoShape">
                  <a:avLst/>
                </a:prstTxWarp>
              </a:bodyPr>
              <a:lstStyle/>
              <a:p>
                <a:endParaRPr lang="en-US">
                  <a:solidFill>
                    <a:prstClr val="black"/>
                  </a:solidFill>
                  <a:latin typeface="Calibri"/>
                </a:endParaRPr>
              </a:p>
            </p:txBody>
          </p:sp>
        </p:grpSp>
        <p:grpSp>
          <p:nvGrpSpPr>
            <p:cNvPr id="24" name="Group 153"/>
            <p:cNvGrpSpPr>
              <a:grpSpLocks/>
            </p:cNvGrpSpPr>
            <p:nvPr/>
          </p:nvGrpSpPr>
          <p:grpSpPr bwMode="auto">
            <a:xfrm>
              <a:off x="3092886" y="1744641"/>
              <a:ext cx="3583512" cy="2083199"/>
              <a:chOff x="0" y="25"/>
              <a:chExt cx="2508" cy="1458"/>
            </a:xfrm>
          </p:grpSpPr>
          <p:grpSp>
            <p:nvGrpSpPr>
              <p:cNvPr id="25" name="Group 154"/>
              <p:cNvGrpSpPr>
                <a:grpSpLocks/>
              </p:cNvGrpSpPr>
              <p:nvPr/>
            </p:nvGrpSpPr>
            <p:grpSpPr bwMode="auto">
              <a:xfrm>
                <a:off x="0" y="36"/>
                <a:ext cx="1986" cy="1447"/>
                <a:chOff x="0" y="-24"/>
                <a:chExt cx="1986" cy="1447"/>
              </a:xfrm>
            </p:grpSpPr>
            <p:sp>
              <p:nvSpPr>
                <p:cNvPr id="10305" name="Line 155"/>
                <p:cNvSpPr>
                  <a:spLocks noChangeShapeType="1"/>
                </p:cNvSpPr>
                <p:nvPr/>
              </p:nvSpPr>
              <p:spPr bwMode="auto">
                <a:xfrm flipH="1">
                  <a:off x="0" y="1421"/>
                  <a:ext cx="335" cy="0"/>
                </a:xfrm>
                <a:prstGeom prst="line">
                  <a:avLst/>
                </a:prstGeom>
                <a:noFill/>
                <a:ln w="38100">
                  <a:solidFill>
                    <a:srgbClr val="FFDD11"/>
                  </a:solidFill>
                  <a:round/>
                  <a:headEnd/>
                  <a:tailEnd/>
                </a:ln>
              </p:spPr>
              <p:txBody>
                <a:bodyPr>
                  <a:prstTxWarp prst="textNoShape">
                    <a:avLst/>
                  </a:prstTxWarp>
                </a:bodyPr>
                <a:lstStyle/>
                <a:p>
                  <a:endParaRPr lang="en-US">
                    <a:solidFill>
                      <a:prstClr val="black"/>
                    </a:solidFill>
                    <a:latin typeface="Calibri"/>
                  </a:endParaRPr>
                </a:p>
              </p:txBody>
            </p:sp>
            <p:sp>
              <p:nvSpPr>
                <p:cNvPr id="10306" name="Line 156"/>
                <p:cNvSpPr>
                  <a:spLocks noChangeShapeType="1"/>
                </p:cNvSpPr>
                <p:nvPr/>
              </p:nvSpPr>
              <p:spPr bwMode="auto">
                <a:xfrm flipH="1">
                  <a:off x="663" y="744"/>
                  <a:ext cx="799" cy="672"/>
                </a:xfrm>
                <a:prstGeom prst="line">
                  <a:avLst/>
                </a:prstGeom>
                <a:noFill/>
                <a:ln w="38100">
                  <a:solidFill>
                    <a:srgbClr val="FFDD11"/>
                  </a:solidFill>
                  <a:round/>
                  <a:headEnd type="triangle" w="med" len="med"/>
                  <a:tailEnd/>
                </a:ln>
              </p:spPr>
              <p:txBody>
                <a:bodyPr>
                  <a:prstTxWarp prst="textNoShape">
                    <a:avLst/>
                  </a:prstTxWarp>
                </a:bodyPr>
                <a:lstStyle/>
                <a:p>
                  <a:endParaRPr lang="en-US">
                    <a:solidFill>
                      <a:prstClr val="black"/>
                    </a:solidFill>
                    <a:latin typeface="Calibri"/>
                  </a:endParaRPr>
                </a:p>
              </p:txBody>
            </p:sp>
            <p:sp>
              <p:nvSpPr>
                <p:cNvPr id="10307" name="Line 157"/>
                <p:cNvSpPr>
                  <a:spLocks noChangeShapeType="1"/>
                </p:cNvSpPr>
                <p:nvPr/>
              </p:nvSpPr>
              <p:spPr bwMode="auto">
                <a:xfrm flipH="1">
                  <a:off x="663" y="416"/>
                  <a:ext cx="627" cy="1007"/>
                </a:xfrm>
                <a:prstGeom prst="line">
                  <a:avLst/>
                </a:prstGeom>
                <a:noFill/>
                <a:ln w="38100">
                  <a:solidFill>
                    <a:srgbClr val="FFDD11"/>
                  </a:solidFill>
                  <a:round/>
                  <a:headEnd type="triangle" w="med" len="med"/>
                  <a:tailEnd/>
                </a:ln>
              </p:spPr>
              <p:txBody>
                <a:bodyPr>
                  <a:prstTxWarp prst="textNoShape">
                    <a:avLst/>
                  </a:prstTxWarp>
                </a:bodyPr>
                <a:lstStyle/>
                <a:p>
                  <a:endParaRPr lang="en-US">
                    <a:solidFill>
                      <a:prstClr val="black"/>
                    </a:solidFill>
                    <a:latin typeface="Calibri"/>
                  </a:endParaRPr>
                </a:p>
              </p:txBody>
            </p:sp>
            <p:sp>
              <p:nvSpPr>
                <p:cNvPr id="10308" name="Line 158"/>
                <p:cNvSpPr>
                  <a:spLocks noChangeShapeType="1"/>
                </p:cNvSpPr>
                <p:nvPr/>
              </p:nvSpPr>
              <p:spPr bwMode="auto">
                <a:xfrm flipH="1">
                  <a:off x="671" y="1155"/>
                  <a:ext cx="597" cy="261"/>
                </a:xfrm>
                <a:prstGeom prst="line">
                  <a:avLst/>
                </a:prstGeom>
                <a:noFill/>
                <a:ln w="38100">
                  <a:solidFill>
                    <a:srgbClr val="FFDD11"/>
                  </a:solidFill>
                  <a:round/>
                  <a:headEnd type="triangle" w="med" len="med"/>
                  <a:tailEnd/>
                </a:ln>
              </p:spPr>
              <p:txBody>
                <a:bodyPr>
                  <a:prstTxWarp prst="textNoShape">
                    <a:avLst/>
                  </a:prstTxWarp>
                </a:bodyPr>
                <a:lstStyle/>
                <a:p>
                  <a:endParaRPr lang="en-US">
                    <a:solidFill>
                      <a:prstClr val="black"/>
                    </a:solidFill>
                    <a:latin typeface="Calibri"/>
                  </a:endParaRPr>
                </a:p>
              </p:txBody>
            </p:sp>
            <p:grpSp>
              <p:nvGrpSpPr>
                <p:cNvPr id="26" name="Group 159"/>
                <p:cNvGrpSpPr>
                  <a:grpSpLocks/>
                </p:cNvGrpSpPr>
                <p:nvPr/>
              </p:nvGrpSpPr>
              <p:grpSpPr bwMode="auto">
                <a:xfrm>
                  <a:off x="1530" y="352"/>
                  <a:ext cx="456" cy="464"/>
                  <a:chOff x="0" y="0"/>
                  <a:chExt cx="456" cy="463"/>
                </a:xfrm>
              </p:grpSpPr>
              <p:grpSp>
                <p:nvGrpSpPr>
                  <p:cNvPr id="27" name="Group 160"/>
                  <p:cNvGrpSpPr>
                    <a:grpSpLocks/>
                  </p:cNvGrpSpPr>
                  <p:nvPr/>
                </p:nvGrpSpPr>
                <p:grpSpPr bwMode="auto">
                  <a:xfrm>
                    <a:off x="0" y="278"/>
                    <a:ext cx="137" cy="139"/>
                    <a:chOff x="0" y="0"/>
                    <a:chExt cx="137" cy="139"/>
                  </a:xfrm>
                </p:grpSpPr>
                <p:sp>
                  <p:nvSpPr>
                    <p:cNvPr id="10366" name="Rectangle 161"/>
                    <p:cNvSpPr>
                      <a:spLocks/>
                    </p:cNvSpPr>
                    <p:nvPr/>
                  </p:nvSpPr>
                  <p:spPr bwMode="auto">
                    <a:xfrm>
                      <a:off x="0" y="67"/>
                      <a:ext cx="135" cy="72"/>
                    </a:xfrm>
                    <a:prstGeom prst="rect">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sp>
                  <p:nvSpPr>
                    <p:cNvPr id="10367" name="AutoShape 162"/>
                    <p:cNvSpPr>
                      <a:spLocks/>
                    </p:cNvSpPr>
                    <p:nvPr/>
                  </p:nvSpPr>
                  <p:spPr bwMode="auto">
                    <a:xfrm>
                      <a:off x="0" y="0"/>
                      <a:ext cx="137" cy="68"/>
                    </a:xfrm>
                    <a:prstGeom prst="triangle">
                      <a:avLst>
                        <a:gd name="adj" fmla="val 50000"/>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grpSp>
              <p:grpSp>
                <p:nvGrpSpPr>
                  <p:cNvPr id="28" name="Group 163"/>
                  <p:cNvGrpSpPr>
                    <a:grpSpLocks/>
                  </p:cNvGrpSpPr>
                  <p:nvPr/>
                </p:nvGrpSpPr>
                <p:grpSpPr bwMode="auto">
                  <a:xfrm>
                    <a:off x="318" y="324"/>
                    <a:ext cx="138" cy="139"/>
                    <a:chOff x="0" y="0"/>
                    <a:chExt cx="137" cy="139"/>
                  </a:xfrm>
                </p:grpSpPr>
                <p:sp>
                  <p:nvSpPr>
                    <p:cNvPr id="10364" name="Rectangle 164"/>
                    <p:cNvSpPr>
                      <a:spLocks/>
                    </p:cNvSpPr>
                    <p:nvPr/>
                  </p:nvSpPr>
                  <p:spPr bwMode="auto">
                    <a:xfrm>
                      <a:off x="0" y="67"/>
                      <a:ext cx="135" cy="72"/>
                    </a:xfrm>
                    <a:prstGeom prst="rect">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sp>
                  <p:nvSpPr>
                    <p:cNvPr id="10365" name="AutoShape 165"/>
                    <p:cNvSpPr>
                      <a:spLocks/>
                    </p:cNvSpPr>
                    <p:nvPr/>
                  </p:nvSpPr>
                  <p:spPr bwMode="auto">
                    <a:xfrm>
                      <a:off x="0" y="0"/>
                      <a:ext cx="137" cy="68"/>
                    </a:xfrm>
                    <a:prstGeom prst="triangle">
                      <a:avLst>
                        <a:gd name="adj" fmla="val 50000"/>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grpSp>
              <p:grpSp>
                <p:nvGrpSpPr>
                  <p:cNvPr id="29" name="Group 166"/>
                  <p:cNvGrpSpPr>
                    <a:grpSpLocks/>
                  </p:cNvGrpSpPr>
                  <p:nvPr/>
                </p:nvGrpSpPr>
                <p:grpSpPr bwMode="auto">
                  <a:xfrm>
                    <a:off x="157" y="213"/>
                    <a:ext cx="138" cy="139"/>
                    <a:chOff x="0" y="0"/>
                    <a:chExt cx="137" cy="139"/>
                  </a:xfrm>
                </p:grpSpPr>
                <p:sp>
                  <p:nvSpPr>
                    <p:cNvPr id="10362" name="Rectangle 167"/>
                    <p:cNvSpPr>
                      <a:spLocks/>
                    </p:cNvSpPr>
                    <p:nvPr/>
                  </p:nvSpPr>
                  <p:spPr bwMode="auto">
                    <a:xfrm>
                      <a:off x="0" y="67"/>
                      <a:ext cx="135" cy="72"/>
                    </a:xfrm>
                    <a:prstGeom prst="rect">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sp>
                  <p:nvSpPr>
                    <p:cNvPr id="10363" name="AutoShape 168"/>
                    <p:cNvSpPr>
                      <a:spLocks/>
                    </p:cNvSpPr>
                    <p:nvPr/>
                  </p:nvSpPr>
                  <p:spPr bwMode="auto">
                    <a:xfrm>
                      <a:off x="0" y="0"/>
                      <a:ext cx="137" cy="68"/>
                    </a:xfrm>
                    <a:prstGeom prst="triangle">
                      <a:avLst>
                        <a:gd name="adj" fmla="val 50000"/>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grpSp>
              <p:grpSp>
                <p:nvGrpSpPr>
                  <p:cNvPr id="30" name="Group 169"/>
                  <p:cNvGrpSpPr>
                    <a:grpSpLocks/>
                  </p:cNvGrpSpPr>
                  <p:nvPr/>
                </p:nvGrpSpPr>
                <p:grpSpPr bwMode="auto">
                  <a:xfrm>
                    <a:off x="0" y="102"/>
                    <a:ext cx="137" cy="139"/>
                    <a:chOff x="0" y="0"/>
                    <a:chExt cx="137" cy="139"/>
                  </a:xfrm>
                </p:grpSpPr>
                <p:sp>
                  <p:nvSpPr>
                    <p:cNvPr id="10360" name="Rectangle 170"/>
                    <p:cNvSpPr>
                      <a:spLocks/>
                    </p:cNvSpPr>
                    <p:nvPr/>
                  </p:nvSpPr>
                  <p:spPr bwMode="auto">
                    <a:xfrm>
                      <a:off x="0" y="67"/>
                      <a:ext cx="135" cy="72"/>
                    </a:xfrm>
                    <a:prstGeom prst="rect">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sp>
                  <p:nvSpPr>
                    <p:cNvPr id="10361" name="AutoShape 171"/>
                    <p:cNvSpPr>
                      <a:spLocks/>
                    </p:cNvSpPr>
                    <p:nvPr/>
                  </p:nvSpPr>
                  <p:spPr bwMode="auto">
                    <a:xfrm>
                      <a:off x="0" y="0"/>
                      <a:ext cx="137" cy="68"/>
                    </a:xfrm>
                    <a:prstGeom prst="triangle">
                      <a:avLst>
                        <a:gd name="adj" fmla="val 50000"/>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grpSp>
              <p:grpSp>
                <p:nvGrpSpPr>
                  <p:cNvPr id="31" name="Group 172"/>
                  <p:cNvGrpSpPr>
                    <a:grpSpLocks/>
                  </p:cNvGrpSpPr>
                  <p:nvPr/>
                </p:nvGrpSpPr>
                <p:grpSpPr bwMode="auto">
                  <a:xfrm>
                    <a:off x="318" y="102"/>
                    <a:ext cx="138" cy="139"/>
                    <a:chOff x="0" y="0"/>
                    <a:chExt cx="137" cy="139"/>
                  </a:xfrm>
                </p:grpSpPr>
                <p:sp>
                  <p:nvSpPr>
                    <p:cNvPr id="10358" name="Rectangle 173"/>
                    <p:cNvSpPr>
                      <a:spLocks/>
                    </p:cNvSpPr>
                    <p:nvPr/>
                  </p:nvSpPr>
                  <p:spPr bwMode="auto">
                    <a:xfrm>
                      <a:off x="0" y="67"/>
                      <a:ext cx="135" cy="72"/>
                    </a:xfrm>
                    <a:prstGeom prst="rect">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sp>
                  <p:nvSpPr>
                    <p:cNvPr id="10359" name="AutoShape 174"/>
                    <p:cNvSpPr>
                      <a:spLocks/>
                    </p:cNvSpPr>
                    <p:nvPr/>
                  </p:nvSpPr>
                  <p:spPr bwMode="auto">
                    <a:xfrm>
                      <a:off x="0" y="0"/>
                      <a:ext cx="137" cy="68"/>
                    </a:xfrm>
                    <a:prstGeom prst="triangle">
                      <a:avLst>
                        <a:gd name="adj" fmla="val 50000"/>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grpSp>
              <p:grpSp>
                <p:nvGrpSpPr>
                  <p:cNvPr id="10309" name="Group 175"/>
                  <p:cNvGrpSpPr>
                    <a:grpSpLocks/>
                  </p:cNvGrpSpPr>
                  <p:nvPr/>
                </p:nvGrpSpPr>
                <p:grpSpPr bwMode="auto">
                  <a:xfrm>
                    <a:off x="157" y="0"/>
                    <a:ext cx="138" cy="139"/>
                    <a:chOff x="0" y="0"/>
                    <a:chExt cx="137" cy="139"/>
                  </a:xfrm>
                </p:grpSpPr>
                <p:sp>
                  <p:nvSpPr>
                    <p:cNvPr id="10356" name="Rectangle 176"/>
                    <p:cNvSpPr>
                      <a:spLocks/>
                    </p:cNvSpPr>
                    <p:nvPr/>
                  </p:nvSpPr>
                  <p:spPr bwMode="auto">
                    <a:xfrm>
                      <a:off x="0" y="67"/>
                      <a:ext cx="135" cy="72"/>
                    </a:xfrm>
                    <a:prstGeom prst="rect">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sp>
                  <p:nvSpPr>
                    <p:cNvPr id="10357" name="AutoShape 177"/>
                    <p:cNvSpPr>
                      <a:spLocks/>
                    </p:cNvSpPr>
                    <p:nvPr/>
                  </p:nvSpPr>
                  <p:spPr bwMode="auto">
                    <a:xfrm>
                      <a:off x="0" y="0"/>
                      <a:ext cx="137" cy="68"/>
                    </a:xfrm>
                    <a:prstGeom prst="triangle">
                      <a:avLst>
                        <a:gd name="adj" fmla="val 50000"/>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grpSp>
            </p:grpSp>
            <p:grpSp>
              <p:nvGrpSpPr>
                <p:cNvPr id="10310" name="Group 178"/>
                <p:cNvGrpSpPr>
                  <a:grpSpLocks/>
                </p:cNvGrpSpPr>
                <p:nvPr/>
              </p:nvGrpSpPr>
              <p:grpSpPr bwMode="auto">
                <a:xfrm>
                  <a:off x="1370" y="888"/>
                  <a:ext cx="456" cy="464"/>
                  <a:chOff x="0" y="0"/>
                  <a:chExt cx="456" cy="463"/>
                </a:xfrm>
              </p:grpSpPr>
              <p:grpSp>
                <p:nvGrpSpPr>
                  <p:cNvPr id="10312" name="Group 179"/>
                  <p:cNvGrpSpPr>
                    <a:grpSpLocks/>
                  </p:cNvGrpSpPr>
                  <p:nvPr/>
                </p:nvGrpSpPr>
                <p:grpSpPr bwMode="auto">
                  <a:xfrm>
                    <a:off x="0" y="278"/>
                    <a:ext cx="137" cy="139"/>
                    <a:chOff x="0" y="0"/>
                    <a:chExt cx="137" cy="139"/>
                  </a:xfrm>
                </p:grpSpPr>
                <p:sp>
                  <p:nvSpPr>
                    <p:cNvPr id="10348" name="Rectangle 180"/>
                    <p:cNvSpPr>
                      <a:spLocks/>
                    </p:cNvSpPr>
                    <p:nvPr/>
                  </p:nvSpPr>
                  <p:spPr bwMode="auto">
                    <a:xfrm>
                      <a:off x="0" y="67"/>
                      <a:ext cx="135" cy="72"/>
                    </a:xfrm>
                    <a:prstGeom prst="rect">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sp>
                  <p:nvSpPr>
                    <p:cNvPr id="10349" name="AutoShape 181"/>
                    <p:cNvSpPr>
                      <a:spLocks/>
                    </p:cNvSpPr>
                    <p:nvPr/>
                  </p:nvSpPr>
                  <p:spPr bwMode="auto">
                    <a:xfrm>
                      <a:off x="0" y="0"/>
                      <a:ext cx="137" cy="68"/>
                    </a:xfrm>
                    <a:prstGeom prst="triangle">
                      <a:avLst>
                        <a:gd name="adj" fmla="val 50000"/>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grpSp>
              <p:grpSp>
                <p:nvGrpSpPr>
                  <p:cNvPr id="10314" name="Group 182"/>
                  <p:cNvGrpSpPr>
                    <a:grpSpLocks/>
                  </p:cNvGrpSpPr>
                  <p:nvPr/>
                </p:nvGrpSpPr>
                <p:grpSpPr bwMode="auto">
                  <a:xfrm>
                    <a:off x="318" y="324"/>
                    <a:ext cx="138" cy="139"/>
                    <a:chOff x="0" y="0"/>
                    <a:chExt cx="137" cy="139"/>
                  </a:xfrm>
                </p:grpSpPr>
                <p:sp>
                  <p:nvSpPr>
                    <p:cNvPr id="10346" name="Rectangle 183"/>
                    <p:cNvSpPr>
                      <a:spLocks/>
                    </p:cNvSpPr>
                    <p:nvPr/>
                  </p:nvSpPr>
                  <p:spPr bwMode="auto">
                    <a:xfrm>
                      <a:off x="0" y="67"/>
                      <a:ext cx="135" cy="72"/>
                    </a:xfrm>
                    <a:prstGeom prst="rect">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sp>
                  <p:nvSpPr>
                    <p:cNvPr id="10347" name="AutoShape 184"/>
                    <p:cNvSpPr>
                      <a:spLocks/>
                    </p:cNvSpPr>
                    <p:nvPr/>
                  </p:nvSpPr>
                  <p:spPr bwMode="auto">
                    <a:xfrm>
                      <a:off x="0" y="0"/>
                      <a:ext cx="137" cy="68"/>
                    </a:xfrm>
                    <a:prstGeom prst="triangle">
                      <a:avLst>
                        <a:gd name="adj" fmla="val 50000"/>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grpSp>
              <p:grpSp>
                <p:nvGrpSpPr>
                  <p:cNvPr id="10315" name="Group 185"/>
                  <p:cNvGrpSpPr>
                    <a:grpSpLocks/>
                  </p:cNvGrpSpPr>
                  <p:nvPr/>
                </p:nvGrpSpPr>
                <p:grpSpPr bwMode="auto">
                  <a:xfrm>
                    <a:off x="157" y="213"/>
                    <a:ext cx="138" cy="139"/>
                    <a:chOff x="0" y="0"/>
                    <a:chExt cx="137" cy="139"/>
                  </a:xfrm>
                </p:grpSpPr>
                <p:sp>
                  <p:nvSpPr>
                    <p:cNvPr id="10344" name="Rectangle 186"/>
                    <p:cNvSpPr>
                      <a:spLocks/>
                    </p:cNvSpPr>
                    <p:nvPr/>
                  </p:nvSpPr>
                  <p:spPr bwMode="auto">
                    <a:xfrm>
                      <a:off x="0" y="67"/>
                      <a:ext cx="135" cy="72"/>
                    </a:xfrm>
                    <a:prstGeom prst="rect">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sp>
                  <p:nvSpPr>
                    <p:cNvPr id="10345" name="AutoShape 187"/>
                    <p:cNvSpPr>
                      <a:spLocks/>
                    </p:cNvSpPr>
                    <p:nvPr/>
                  </p:nvSpPr>
                  <p:spPr bwMode="auto">
                    <a:xfrm>
                      <a:off x="0" y="0"/>
                      <a:ext cx="137" cy="68"/>
                    </a:xfrm>
                    <a:prstGeom prst="triangle">
                      <a:avLst>
                        <a:gd name="adj" fmla="val 50000"/>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grpSp>
              <p:grpSp>
                <p:nvGrpSpPr>
                  <p:cNvPr id="10316" name="Group 188"/>
                  <p:cNvGrpSpPr>
                    <a:grpSpLocks/>
                  </p:cNvGrpSpPr>
                  <p:nvPr/>
                </p:nvGrpSpPr>
                <p:grpSpPr bwMode="auto">
                  <a:xfrm>
                    <a:off x="0" y="102"/>
                    <a:ext cx="137" cy="139"/>
                    <a:chOff x="0" y="0"/>
                    <a:chExt cx="137" cy="139"/>
                  </a:xfrm>
                </p:grpSpPr>
                <p:sp>
                  <p:nvSpPr>
                    <p:cNvPr id="10342" name="Rectangle 189"/>
                    <p:cNvSpPr>
                      <a:spLocks/>
                    </p:cNvSpPr>
                    <p:nvPr/>
                  </p:nvSpPr>
                  <p:spPr bwMode="auto">
                    <a:xfrm>
                      <a:off x="0" y="67"/>
                      <a:ext cx="135" cy="72"/>
                    </a:xfrm>
                    <a:prstGeom prst="rect">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sp>
                  <p:nvSpPr>
                    <p:cNvPr id="10343" name="AutoShape 190"/>
                    <p:cNvSpPr>
                      <a:spLocks/>
                    </p:cNvSpPr>
                    <p:nvPr/>
                  </p:nvSpPr>
                  <p:spPr bwMode="auto">
                    <a:xfrm>
                      <a:off x="0" y="0"/>
                      <a:ext cx="137" cy="68"/>
                    </a:xfrm>
                    <a:prstGeom prst="triangle">
                      <a:avLst>
                        <a:gd name="adj" fmla="val 50000"/>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grpSp>
              <p:grpSp>
                <p:nvGrpSpPr>
                  <p:cNvPr id="10317" name="Group 191"/>
                  <p:cNvGrpSpPr>
                    <a:grpSpLocks/>
                  </p:cNvGrpSpPr>
                  <p:nvPr/>
                </p:nvGrpSpPr>
                <p:grpSpPr bwMode="auto">
                  <a:xfrm>
                    <a:off x="318" y="102"/>
                    <a:ext cx="138" cy="139"/>
                    <a:chOff x="0" y="0"/>
                    <a:chExt cx="137" cy="139"/>
                  </a:xfrm>
                </p:grpSpPr>
                <p:sp>
                  <p:nvSpPr>
                    <p:cNvPr id="10340" name="Rectangle 192"/>
                    <p:cNvSpPr>
                      <a:spLocks/>
                    </p:cNvSpPr>
                    <p:nvPr/>
                  </p:nvSpPr>
                  <p:spPr bwMode="auto">
                    <a:xfrm>
                      <a:off x="0" y="67"/>
                      <a:ext cx="135" cy="72"/>
                    </a:xfrm>
                    <a:prstGeom prst="rect">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sp>
                  <p:nvSpPr>
                    <p:cNvPr id="10341" name="AutoShape 193"/>
                    <p:cNvSpPr>
                      <a:spLocks/>
                    </p:cNvSpPr>
                    <p:nvPr/>
                  </p:nvSpPr>
                  <p:spPr bwMode="auto">
                    <a:xfrm>
                      <a:off x="0" y="0"/>
                      <a:ext cx="137" cy="68"/>
                    </a:xfrm>
                    <a:prstGeom prst="triangle">
                      <a:avLst>
                        <a:gd name="adj" fmla="val 50000"/>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grpSp>
              <p:grpSp>
                <p:nvGrpSpPr>
                  <p:cNvPr id="10318" name="Group 194"/>
                  <p:cNvGrpSpPr>
                    <a:grpSpLocks/>
                  </p:cNvGrpSpPr>
                  <p:nvPr/>
                </p:nvGrpSpPr>
                <p:grpSpPr bwMode="auto">
                  <a:xfrm>
                    <a:off x="157" y="0"/>
                    <a:ext cx="138" cy="139"/>
                    <a:chOff x="0" y="0"/>
                    <a:chExt cx="137" cy="139"/>
                  </a:xfrm>
                </p:grpSpPr>
                <p:sp>
                  <p:nvSpPr>
                    <p:cNvPr id="10338" name="Rectangle 195"/>
                    <p:cNvSpPr>
                      <a:spLocks/>
                    </p:cNvSpPr>
                    <p:nvPr/>
                  </p:nvSpPr>
                  <p:spPr bwMode="auto">
                    <a:xfrm>
                      <a:off x="0" y="67"/>
                      <a:ext cx="135" cy="72"/>
                    </a:xfrm>
                    <a:prstGeom prst="rect">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sp>
                  <p:nvSpPr>
                    <p:cNvPr id="10339" name="AutoShape 196"/>
                    <p:cNvSpPr>
                      <a:spLocks/>
                    </p:cNvSpPr>
                    <p:nvPr/>
                  </p:nvSpPr>
                  <p:spPr bwMode="auto">
                    <a:xfrm>
                      <a:off x="0" y="0"/>
                      <a:ext cx="137" cy="68"/>
                    </a:xfrm>
                    <a:prstGeom prst="triangle">
                      <a:avLst>
                        <a:gd name="adj" fmla="val 50000"/>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grpSp>
            </p:grpSp>
            <p:sp>
              <p:nvSpPr>
                <p:cNvPr id="10311" name="Line 197"/>
                <p:cNvSpPr>
                  <a:spLocks noChangeShapeType="1"/>
                </p:cNvSpPr>
                <p:nvPr/>
              </p:nvSpPr>
              <p:spPr bwMode="auto">
                <a:xfrm flipH="1">
                  <a:off x="335" y="1423"/>
                  <a:ext cx="306" cy="0"/>
                </a:xfrm>
                <a:prstGeom prst="line">
                  <a:avLst/>
                </a:prstGeom>
                <a:noFill/>
                <a:ln w="38100">
                  <a:solidFill>
                    <a:srgbClr val="FFDD11"/>
                  </a:solidFill>
                  <a:round/>
                  <a:headEnd/>
                  <a:tailEnd/>
                </a:ln>
              </p:spPr>
              <p:txBody>
                <a:bodyPr>
                  <a:prstTxWarp prst="textNoShape">
                    <a:avLst/>
                  </a:prstTxWarp>
                </a:bodyPr>
                <a:lstStyle/>
                <a:p>
                  <a:endParaRPr lang="en-US">
                    <a:solidFill>
                      <a:prstClr val="black"/>
                    </a:solidFill>
                    <a:latin typeface="Calibri"/>
                  </a:endParaRPr>
                </a:p>
              </p:txBody>
            </p:sp>
            <p:grpSp>
              <p:nvGrpSpPr>
                <p:cNvPr id="10319" name="Group 198"/>
                <p:cNvGrpSpPr>
                  <a:grpSpLocks/>
                </p:cNvGrpSpPr>
                <p:nvPr/>
              </p:nvGrpSpPr>
              <p:grpSpPr bwMode="auto">
                <a:xfrm>
                  <a:off x="1058" y="0"/>
                  <a:ext cx="456" cy="463"/>
                  <a:chOff x="0" y="0"/>
                  <a:chExt cx="456" cy="463"/>
                </a:xfrm>
              </p:grpSpPr>
              <p:grpSp>
                <p:nvGrpSpPr>
                  <p:cNvPr id="10332" name="Group 199"/>
                  <p:cNvGrpSpPr>
                    <a:grpSpLocks/>
                  </p:cNvGrpSpPr>
                  <p:nvPr/>
                </p:nvGrpSpPr>
                <p:grpSpPr bwMode="auto">
                  <a:xfrm>
                    <a:off x="0" y="278"/>
                    <a:ext cx="137" cy="139"/>
                    <a:chOff x="0" y="0"/>
                    <a:chExt cx="137" cy="139"/>
                  </a:xfrm>
                </p:grpSpPr>
                <p:sp>
                  <p:nvSpPr>
                    <p:cNvPr id="10330" name="Rectangle 200"/>
                    <p:cNvSpPr>
                      <a:spLocks/>
                    </p:cNvSpPr>
                    <p:nvPr/>
                  </p:nvSpPr>
                  <p:spPr bwMode="auto">
                    <a:xfrm>
                      <a:off x="0" y="67"/>
                      <a:ext cx="135" cy="72"/>
                    </a:xfrm>
                    <a:prstGeom prst="rect">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sp>
                  <p:nvSpPr>
                    <p:cNvPr id="10331" name="AutoShape 201"/>
                    <p:cNvSpPr>
                      <a:spLocks/>
                    </p:cNvSpPr>
                    <p:nvPr/>
                  </p:nvSpPr>
                  <p:spPr bwMode="auto">
                    <a:xfrm>
                      <a:off x="0" y="0"/>
                      <a:ext cx="137" cy="68"/>
                    </a:xfrm>
                    <a:prstGeom prst="triangle">
                      <a:avLst>
                        <a:gd name="adj" fmla="val 50000"/>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grpSp>
              <p:grpSp>
                <p:nvGrpSpPr>
                  <p:cNvPr id="10333" name="Group 202"/>
                  <p:cNvGrpSpPr>
                    <a:grpSpLocks/>
                  </p:cNvGrpSpPr>
                  <p:nvPr/>
                </p:nvGrpSpPr>
                <p:grpSpPr bwMode="auto">
                  <a:xfrm>
                    <a:off x="318" y="324"/>
                    <a:ext cx="138" cy="139"/>
                    <a:chOff x="0" y="0"/>
                    <a:chExt cx="137" cy="139"/>
                  </a:xfrm>
                </p:grpSpPr>
                <p:sp>
                  <p:nvSpPr>
                    <p:cNvPr id="10328" name="Rectangle 203"/>
                    <p:cNvSpPr>
                      <a:spLocks/>
                    </p:cNvSpPr>
                    <p:nvPr/>
                  </p:nvSpPr>
                  <p:spPr bwMode="auto">
                    <a:xfrm>
                      <a:off x="0" y="67"/>
                      <a:ext cx="135" cy="72"/>
                    </a:xfrm>
                    <a:prstGeom prst="rect">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sp>
                  <p:nvSpPr>
                    <p:cNvPr id="10329" name="AutoShape 204"/>
                    <p:cNvSpPr>
                      <a:spLocks/>
                    </p:cNvSpPr>
                    <p:nvPr/>
                  </p:nvSpPr>
                  <p:spPr bwMode="auto">
                    <a:xfrm>
                      <a:off x="0" y="0"/>
                      <a:ext cx="137" cy="68"/>
                    </a:xfrm>
                    <a:prstGeom prst="triangle">
                      <a:avLst>
                        <a:gd name="adj" fmla="val 50000"/>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grpSp>
              <p:grpSp>
                <p:nvGrpSpPr>
                  <p:cNvPr id="10334" name="Group 205"/>
                  <p:cNvGrpSpPr>
                    <a:grpSpLocks/>
                  </p:cNvGrpSpPr>
                  <p:nvPr/>
                </p:nvGrpSpPr>
                <p:grpSpPr bwMode="auto">
                  <a:xfrm>
                    <a:off x="157" y="77"/>
                    <a:ext cx="225" cy="275"/>
                    <a:chOff x="0" y="-136"/>
                    <a:chExt cx="223" cy="275"/>
                  </a:xfrm>
                </p:grpSpPr>
                <p:sp>
                  <p:nvSpPr>
                    <p:cNvPr id="10326" name="Rectangle 206"/>
                    <p:cNvSpPr>
                      <a:spLocks/>
                    </p:cNvSpPr>
                    <p:nvPr/>
                  </p:nvSpPr>
                  <p:spPr bwMode="auto">
                    <a:xfrm>
                      <a:off x="0" y="67"/>
                      <a:ext cx="135" cy="72"/>
                    </a:xfrm>
                    <a:prstGeom prst="rect">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sp>
                  <p:nvSpPr>
                    <p:cNvPr id="10327" name="AutoShape 207"/>
                    <p:cNvSpPr>
                      <a:spLocks/>
                    </p:cNvSpPr>
                    <p:nvPr/>
                  </p:nvSpPr>
                  <p:spPr bwMode="auto">
                    <a:xfrm>
                      <a:off x="86" y="-136"/>
                      <a:ext cx="137" cy="68"/>
                    </a:xfrm>
                    <a:prstGeom prst="triangle">
                      <a:avLst>
                        <a:gd name="adj" fmla="val 50000"/>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grpSp>
              <p:grpSp>
                <p:nvGrpSpPr>
                  <p:cNvPr id="10335" name="Group 208"/>
                  <p:cNvGrpSpPr>
                    <a:grpSpLocks/>
                  </p:cNvGrpSpPr>
                  <p:nvPr/>
                </p:nvGrpSpPr>
                <p:grpSpPr bwMode="auto">
                  <a:xfrm>
                    <a:off x="0" y="102"/>
                    <a:ext cx="137" cy="139"/>
                    <a:chOff x="0" y="0"/>
                    <a:chExt cx="137" cy="139"/>
                  </a:xfrm>
                </p:grpSpPr>
                <p:sp>
                  <p:nvSpPr>
                    <p:cNvPr id="10324" name="Rectangle 209"/>
                    <p:cNvSpPr>
                      <a:spLocks/>
                    </p:cNvSpPr>
                    <p:nvPr/>
                  </p:nvSpPr>
                  <p:spPr bwMode="auto">
                    <a:xfrm>
                      <a:off x="0" y="67"/>
                      <a:ext cx="135" cy="72"/>
                    </a:xfrm>
                    <a:prstGeom prst="rect">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sp>
                  <p:nvSpPr>
                    <p:cNvPr id="10325" name="AutoShape 210"/>
                    <p:cNvSpPr>
                      <a:spLocks/>
                    </p:cNvSpPr>
                    <p:nvPr/>
                  </p:nvSpPr>
                  <p:spPr bwMode="auto">
                    <a:xfrm>
                      <a:off x="0" y="0"/>
                      <a:ext cx="137" cy="68"/>
                    </a:xfrm>
                    <a:prstGeom prst="triangle">
                      <a:avLst>
                        <a:gd name="adj" fmla="val 50000"/>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grpSp>
              <p:grpSp>
                <p:nvGrpSpPr>
                  <p:cNvPr id="10336" name="Group 211"/>
                  <p:cNvGrpSpPr>
                    <a:grpSpLocks/>
                  </p:cNvGrpSpPr>
                  <p:nvPr/>
                </p:nvGrpSpPr>
                <p:grpSpPr bwMode="auto">
                  <a:xfrm>
                    <a:off x="318" y="102"/>
                    <a:ext cx="138" cy="139"/>
                    <a:chOff x="0" y="0"/>
                    <a:chExt cx="137" cy="139"/>
                  </a:xfrm>
                </p:grpSpPr>
                <p:sp>
                  <p:nvSpPr>
                    <p:cNvPr id="10322" name="Rectangle 212"/>
                    <p:cNvSpPr>
                      <a:spLocks/>
                    </p:cNvSpPr>
                    <p:nvPr/>
                  </p:nvSpPr>
                  <p:spPr bwMode="auto">
                    <a:xfrm>
                      <a:off x="0" y="67"/>
                      <a:ext cx="135" cy="72"/>
                    </a:xfrm>
                    <a:prstGeom prst="rect">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sp>
                  <p:nvSpPr>
                    <p:cNvPr id="10323" name="AutoShape 213"/>
                    <p:cNvSpPr>
                      <a:spLocks/>
                    </p:cNvSpPr>
                    <p:nvPr/>
                  </p:nvSpPr>
                  <p:spPr bwMode="auto">
                    <a:xfrm>
                      <a:off x="0" y="0"/>
                      <a:ext cx="137" cy="68"/>
                    </a:xfrm>
                    <a:prstGeom prst="triangle">
                      <a:avLst>
                        <a:gd name="adj" fmla="val 50000"/>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grpSp>
              <p:grpSp>
                <p:nvGrpSpPr>
                  <p:cNvPr id="10337" name="Group 214"/>
                  <p:cNvGrpSpPr>
                    <a:grpSpLocks/>
                  </p:cNvGrpSpPr>
                  <p:nvPr/>
                </p:nvGrpSpPr>
                <p:grpSpPr bwMode="auto">
                  <a:xfrm>
                    <a:off x="157" y="0"/>
                    <a:ext cx="138" cy="139"/>
                    <a:chOff x="0" y="0"/>
                    <a:chExt cx="137" cy="139"/>
                  </a:xfrm>
                </p:grpSpPr>
                <p:sp>
                  <p:nvSpPr>
                    <p:cNvPr id="10320" name="Rectangle 215"/>
                    <p:cNvSpPr>
                      <a:spLocks/>
                    </p:cNvSpPr>
                    <p:nvPr/>
                  </p:nvSpPr>
                  <p:spPr bwMode="auto">
                    <a:xfrm>
                      <a:off x="0" y="67"/>
                      <a:ext cx="135" cy="72"/>
                    </a:xfrm>
                    <a:prstGeom prst="rect">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sp>
                  <p:nvSpPr>
                    <p:cNvPr id="10321" name="AutoShape 216"/>
                    <p:cNvSpPr>
                      <a:spLocks/>
                    </p:cNvSpPr>
                    <p:nvPr/>
                  </p:nvSpPr>
                  <p:spPr bwMode="auto">
                    <a:xfrm>
                      <a:off x="0" y="0"/>
                      <a:ext cx="137" cy="68"/>
                    </a:xfrm>
                    <a:prstGeom prst="triangle">
                      <a:avLst>
                        <a:gd name="adj" fmla="val 50000"/>
                      </a:avLst>
                    </a:prstGeom>
                    <a:solidFill>
                      <a:srgbClr val="CCCCCC"/>
                    </a:solidFill>
                    <a:ln w="25400">
                      <a:solidFill>
                        <a:schemeClr val="tx1"/>
                      </a:solidFill>
                      <a:prstDash val="sysDot"/>
                      <a:miter lim="800000"/>
                      <a:headEnd/>
                      <a:tailEnd/>
                    </a:ln>
                  </p:spPr>
                  <p:txBody>
                    <a:bodyPr>
                      <a:prstTxWarp prst="textNoShape">
                        <a:avLst/>
                      </a:prstTxWarp>
                    </a:bodyPr>
                    <a:lstStyle/>
                    <a:p>
                      <a:endParaRPr lang="en-US">
                        <a:solidFill>
                          <a:prstClr val="black"/>
                        </a:solidFill>
                        <a:latin typeface="Calibri" charset="0"/>
                      </a:endParaRPr>
                    </a:p>
                  </p:txBody>
                </p:sp>
              </p:grpSp>
            </p:grpSp>
            <p:sp>
              <p:nvSpPr>
                <p:cNvPr id="10313" name="Rectangle 217"/>
                <p:cNvSpPr>
                  <a:spLocks/>
                </p:cNvSpPr>
                <p:nvPr/>
              </p:nvSpPr>
              <p:spPr bwMode="auto">
                <a:xfrm rot="-3482057">
                  <a:off x="381" y="540"/>
                  <a:ext cx="1328" cy="200"/>
                </a:xfrm>
                <a:prstGeom prst="rect">
                  <a:avLst/>
                </a:prstGeom>
                <a:noFill/>
                <a:ln w="9525">
                  <a:noFill/>
                  <a:miter lim="800000"/>
                  <a:headEnd/>
                  <a:tailEnd/>
                </a:ln>
              </p:spPr>
              <p:txBody>
                <a:bodyPr lIns="0" tIns="0" rIns="0" bIns="0" anchor="ctr">
                  <a:prstTxWarp prst="textNoShape">
                    <a:avLst/>
                  </a:prstTxWarp>
                </a:bodyPr>
                <a:lstStyle/>
                <a:p>
                  <a:r>
                    <a:rPr lang="en-US" sz="1400">
                      <a:solidFill>
                        <a:prstClr val="black"/>
                      </a:solidFill>
                      <a:latin typeface="Calibri" charset="0"/>
                      <a:ea typeface="Gill Sans" charset="0"/>
                      <a:cs typeface="Gill Sans" charset="0"/>
                    </a:rPr>
                    <a:t>To Households</a:t>
                  </a:r>
                </a:p>
              </p:txBody>
            </p:sp>
          </p:grpSp>
          <p:sp>
            <p:nvSpPr>
              <p:cNvPr id="10303" name="Rectangle 218"/>
              <p:cNvSpPr>
                <a:spLocks/>
              </p:cNvSpPr>
              <p:nvPr/>
            </p:nvSpPr>
            <p:spPr bwMode="auto">
              <a:xfrm>
                <a:off x="1767" y="25"/>
                <a:ext cx="741" cy="151"/>
              </a:xfrm>
              <a:prstGeom prst="rect">
                <a:avLst/>
              </a:prstGeom>
              <a:noFill/>
              <a:ln w="9525">
                <a:noFill/>
                <a:miter lim="800000"/>
                <a:headEnd/>
                <a:tailEnd/>
              </a:ln>
            </p:spPr>
            <p:txBody>
              <a:bodyPr wrap="none" lIns="0" tIns="0" rIns="0" bIns="0" anchor="ctr">
                <a:prstTxWarp prst="textNoShape">
                  <a:avLst/>
                </a:prstTxWarp>
                <a:spAutoFit/>
              </a:bodyPr>
              <a:lstStyle/>
              <a:p>
                <a:r>
                  <a:rPr lang="en-US" sz="1400">
                    <a:solidFill>
                      <a:prstClr val="black"/>
                    </a:solidFill>
                    <a:latin typeface="Calibri" charset="0"/>
                    <a:ea typeface="Gill Sans" charset="0"/>
                    <a:cs typeface="Gill Sans" charset="0"/>
                  </a:rPr>
                  <a:t>Home Clusters</a:t>
                </a:r>
              </a:p>
            </p:txBody>
          </p:sp>
          <p:sp>
            <p:nvSpPr>
              <p:cNvPr id="10304" name="Line 219"/>
              <p:cNvSpPr>
                <a:spLocks noChangeShapeType="1"/>
              </p:cNvSpPr>
              <p:nvPr/>
            </p:nvSpPr>
            <p:spPr bwMode="auto">
              <a:xfrm rot="10800000" flipH="1">
                <a:off x="1955" y="199"/>
                <a:ext cx="216" cy="247"/>
              </a:xfrm>
              <a:prstGeom prst="line">
                <a:avLst/>
              </a:prstGeom>
              <a:noFill/>
              <a:ln w="25400">
                <a:solidFill>
                  <a:schemeClr val="tx1"/>
                </a:solidFill>
                <a:round/>
                <a:headEnd type="stealth" w="med" len="med"/>
                <a:tailEnd/>
              </a:ln>
            </p:spPr>
            <p:txBody>
              <a:bodyPr>
                <a:prstTxWarp prst="textNoShape">
                  <a:avLst/>
                </a:prstTxWarp>
              </a:bodyPr>
              <a:lstStyle/>
              <a:p>
                <a:endParaRPr lang="en-US">
                  <a:solidFill>
                    <a:prstClr val="black"/>
                  </a:solidFill>
                  <a:latin typeface="Calibri"/>
                </a:endParaRPr>
              </a:p>
            </p:txBody>
          </p:sp>
        </p:grpSp>
        <p:grpSp>
          <p:nvGrpSpPr>
            <p:cNvPr id="10350" name="Group 221"/>
            <p:cNvGrpSpPr>
              <a:grpSpLocks/>
            </p:cNvGrpSpPr>
            <p:nvPr/>
          </p:nvGrpSpPr>
          <p:grpSpPr bwMode="auto">
            <a:xfrm>
              <a:off x="811040" y="3887849"/>
              <a:ext cx="2037437" cy="562864"/>
              <a:chOff x="0" y="0"/>
              <a:chExt cx="1425" cy="393"/>
            </a:xfrm>
          </p:grpSpPr>
          <p:sp>
            <p:nvSpPr>
              <p:cNvPr id="10296" name="Rectangle 222"/>
              <p:cNvSpPr>
                <a:spLocks/>
              </p:cNvSpPr>
              <p:nvPr/>
            </p:nvSpPr>
            <p:spPr bwMode="auto">
              <a:xfrm>
                <a:off x="0" y="243"/>
                <a:ext cx="392" cy="150"/>
              </a:xfrm>
              <a:prstGeom prst="rect">
                <a:avLst/>
              </a:prstGeom>
              <a:noFill/>
              <a:ln w="9525">
                <a:noFill/>
                <a:miter lim="800000"/>
                <a:headEnd/>
                <a:tailEnd/>
              </a:ln>
            </p:spPr>
            <p:txBody>
              <a:bodyPr wrap="none" lIns="0" tIns="0" rIns="0" bIns="0" anchor="ctr">
                <a:prstTxWarp prst="textNoShape">
                  <a:avLst/>
                </a:prstTxWarp>
                <a:spAutoFit/>
              </a:bodyPr>
              <a:lstStyle/>
              <a:p>
                <a:r>
                  <a:rPr lang="en-US" sz="1400">
                    <a:solidFill>
                      <a:prstClr val="black"/>
                    </a:solidFill>
                    <a:latin typeface="Calibri" charset="0"/>
                    <a:ea typeface="Gill Sans" charset="0"/>
                    <a:cs typeface="Gill Sans" charset="0"/>
                  </a:rPr>
                  <a:t>Gasifier</a:t>
                </a:r>
              </a:p>
            </p:txBody>
          </p:sp>
          <p:sp>
            <p:nvSpPr>
              <p:cNvPr id="10297" name="Rectangle 223"/>
              <p:cNvSpPr>
                <a:spLocks/>
              </p:cNvSpPr>
              <p:nvPr/>
            </p:nvSpPr>
            <p:spPr bwMode="auto">
              <a:xfrm>
                <a:off x="481" y="83"/>
                <a:ext cx="310" cy="150"/>
              </a:xfrm>
              <a:prstGeom prst="rect">
                <a:avLst/>
              </a:prstGeom>
              <a:noFill/>
              <a:ln w="9525">
                <a:noFill/>
                <a:miter lim="800000"/>
                <a:headEnd/>
                <a:tailEnd/>
              </a:ln>
            </p:spPr>
            <p:txBody>
              <a:bodyPr wrap="none" lIns="0" tIns="0" rIns="0" bIns="0" anchor="ctr">
                <a:prstTxWarp prst="textNoShape">
                  <a:avLst/>
                </a:prstTxWarp>
                <a:spAutoFit/>
              </a:bodyPr>
              <a:lstStyle/>
              <a:p>
                <a:r>
                  <a:rPr lang="en-US" sz="1400">
                    <a:solidFill>
                      <a:prstClr val="black"/>
                    </a:solidFill>
                    <a:latin typeface="Calibri" charset="0"/>
                    <a:ea typeface="Gill Sans" charset="0"/>
                    <a:cs typeface="Gill Sans" charset="0"/>
                  </a:rPr>
                  <a:t>Filters</a:t>
                </a:r>
              </a:p>
            </p:txBody>
          </p:sp>
          <p:sp>
            <p:nvSpPr>
              <p:cNvPr id="10298" name="Line 224"/>
              <p:cNvSpPr>
                <a:spLocks noChangeShapeType="1"/>
              </p:cNvSpPr>
              <p:nvPr/>
            </p:nvSpPr>
            <p:spPr bwMode="auto">
              <a:xfrm>
                <a:off x="543" y="10"/>
                <a:ext cx="132" cy="97"/>
              </a:xfrm>
              <a:prstGeom prst="line">
                <a:avLst/>
              </a:prstGeom>
              <a:noFill/>
              <a:ln w="25400">
                <a:solidFill>
                  <a:schemeClr val="tx1"/>
                </a:solidFill>
                <a:round/>
                <a:headEnd type="stealth" w="med" len="med"/>
                <a:tailEnd/>
              </a:ln>
            </p:spPr>
            <p:txBody>
              <a:bodyPr>
                <a:prstTxWarp prst="textNoShape">
                  <a:avLst/>
                </a:prstTxWarp>
              </a:bodyPr>
              <a:lstStyle/>
              <a:p>
                <a:endParaRPr lang="en-US">
                  <a:solidFill>
                    <a:prstClr val="black"/>
                  </a:solidFill>
                  <a:latin typeface="Calibri"/>
                </a:endParaRPr>
              </a:p>
            </p:txBody>
          </p:sp>
          <p:sp>
            <p:nvSpPr>
              <p:cNvPr id="10299" name="Rectangle 225"/>
              <p:cNvSpPr>
                <a:spLocks/>
              </p:cNvSpPr>
              <p:nvPr/>
            </p:nvSpPr>
            <p:spPr bwMode="auto">
              <a:xfrm>
                <a:off x="902" y="243"/>
                <a:ext cx="523" cy="150"/>
              </a:xfrm>
              <a:prstGeom prst="rect">
                <a:avLst/>
              </a:prstGeom>
              <a:noFill/>
              <a:ln w="9525">
                <a:noFill/>
                <a:miter lim="800000"/>
                <a:headEnd/>
                <a:tailEnd/>
              </a:ln>
            </p:spPr>
            <p:txBody>
              <a:bodyPr wrap="none" lIns="0" tIns="0" rIns="0" bIns="0" anchor="ctr">
                <a:prstTxWarp prst="textNoShape">
                  <a:avLst/>
                </a:prstTxWarp>
                <a:spAutoFit/>
              </a:bodyPr>
              <a:lstStyle/>
              <a:p>
                <a:r>
                  <a:rPr lang="en-US" sz="1400">
                    <a:solidFill>
                      <a:prstClr val="black"/>
                    </a:solidFill>
                    <a:latin typeface="Calibri" charset="0"/>
                    <a:ea typeface="Gill Sans" charset="0"/>
                    <a:cs typeface="Gill Sans" charset="0"/>
                  </a:rPr>
                  <a:t>Generator</a:t>
                </a:r>
              </a:p>
            </p:txBody>
          </p:sp>
          <p:sp>
            <p:nvSpPr>
              <p:cNvPr id="10300" name="Line 226"/>
              <p:cNvSpPr>
                <a:spLocks noChangeShapeType="1"/>
              </p:cNvSpPr>
              <p:nvPr/>
            </p:nvSpPr>
            <p:spPr bwMode="auto">
              <a:xfrm>
                <a:off x="1207" y="40"/>
                <a:ext cx="0" cy="179"/>
              </a:xfrm>
              <a:prstGeom prst="line">
                <a:avLst/>
              </a:prstGeom>
              <a:noFill/>
              <a:ln w="25400">
                <a:solidFill>
                  <a:schemeClr val="tx1"/>
                </a:solidFill>
                <a:round/>
                <a:headEnd type="stealth" w="med" len="med"/>
                <a:tailEnd/>
              </a:ln>
            </p:spPr>
            <p:txBody>
              <a:bodyPr>
                <a:prstTxWarp prst="textNoShape">
                  <a:avLst/>
                </a:prstTxWarp>
              </a:bodyPr>
              <a:lstStyle/>
              <a:p>
                <a:endParaRPr lang="en-US">
                  <a:solidFill>
                    <a:prstClr val="black"/>
                  </a:solidFill>
                  <a:latin typeface="Calibri"/>
                </a:endParaRPr>
              </a:p>
            </p:txBody>
          </p:sp>
          <p:sp>
            <p:nvSpPr>
              <p:cNvPr id="10301" name="Line 227"/>
              <p:cNvSpPr>
                <a:spLocks noChangeShapeType="1"/>
              </p:cNvSpPr>
              <p:nvPr/>
            </p:nvSpPr>
            <p:spPr bwMode="auto">
              <a:xfrm flipH="1">
                <a:off x="670" y="0"/>
                <a:ext cx="127" cy="102"/>
              </a:xfrm>
              <a:prstGeom prst="line">
                <a:avLst/>
              </a:prstGeom>
              <a:noFill/>
              <a:ln w="25400">
                <a:solidFill>
                  <a:schemeClr val="tx1"/>
                </a:solidFill>
                <a:round/>
                <a:headEnd type="stealth" w="med" len="med"/>
                <a:tailEnd/>
              </a:ln>
            </p:spPr>
            <p:txBody>
              <a:bodyPr>
                <a:prstTxWarp prst="textNoShape">
                  <a:avLst/>
                </a:prstTxWarp>
              </a:bodyPr>
              <a:lstStyle/>
              <a:p>
                <a:endParaRPr lang="en-US">
                  <a:solidFill>
                    <a:prstClr val="black"/>
                  </a:solidFill>
                  <a:latin typeface="Calibri"/>
                </a:endParaRPr>
              </a:p>
            </p:txBody>
          </p:sp>
        </p:grpSp>
        <p:grpSp>
          <p:nvGrpSpPr>
            <p:cNvPr id="10351" name="Group 228"/>
            <p:cNvGrpSpPr>
              <a:grpSpLocks/>
            </p:cNvGrpSpPr>
            <p:nvPr/>
          </p:nvGrpSpPr>
          <p:grpSpPr bwMode="auto">
            <a:xfrm>
              <a:off x="3445807" y="3703533"/>
              <a:ext cx="1613866" cy="804418"/>
              <a:chOff x="0" y="0"/>
              <a:chExt cx="1128" cy="563"/>
            </a:xfrm>
          </p:grpSpPr>
          <p:sp>
            <p:nvSpPr>
              <p:cNvPr id="10293" name="Rectangle 229"/>
              <p:cNvSpPr>
                <a:spLocks/>
              </p:cNvSpPr>
              <p:nvPr/>
            </p:nvSpPr>
            <p:spPr bwMode="auto">
              <a:xfrm>
                <a:off x="0" y="348"/>
                <a:ext cx="1128" cy="215"/>
              </a:xfrm>
              <a:prstGeom prst="rect">
                <a:avLst/>
              </a:prstGeom>
              <a:noFill/>
              <a:ln w="9525">
                <a:noFill/>
                <a:miter lim="800000"/>
                <a:headEnd/>
                <a:tailEnd/>
              </a:ln>
            </p:spPr>
            <p:txBody>
              <a:bodyPr wrap="none" lIns="0" tIns="0" rIns="0" bIns="0" anchor="ctr">
                <a:prstTxWarp prst="textNoShape">
                  <a:avLst/>
                </a:prstTxWarp>
                <a:spAutoFit/>
              </a:bodyPr>
              <a:lstStyle/>
              <a:p>
                <a:r>
                  <a:rPr lang="en-US" sz="2000" b="1">
                    <a:solidFill>
                      <a:srgbClr val="FF0000"/>
                    </a:solidFill>
                    <a:latin typeface="Calibri" charset="0"/>
                    <a:ea typeface="Gill Sans" charset="0"/>
                    <a:cs typeface="Gill Sans" charset="0"/>
                  </a:rPr>
                  <a:t>Pre-paid Meter</a:t>
                </a:r>
              </a:p>
            </p:txBody>
          </p:sp>
          <p:sp>
            <p:nvSpPr>
              <p:cNvPr id="10294" name="Line 230"/>
              <p:cNvSpPr>
                <a:spLocks noChangeShapeType="1"/>
              </p:cNvSpPr>
              <p:nvPr/>
            </p:nvSpPr>
            <p:spPr bwMode="auto">
              <a:xfrm>
                <a:off x="371" y="202"/>
                <a:ext cx="0" cy="179"/>
              </a:xfrm>
              <a:prstGeom prst="line">
                <a:avLst/>
              </a:prstGeom>
              <a:noFill/>
              <a:ln w="25400">
                <a:solidFill>
                  <a:schemeClr val="tx1"/>
                </a:solidFill>
                <a:round/>
                <a:headEnd type="stealth" w="med" len="med"/>
                <a:tailEnd/>
              </a:ln>
            </p:spPr>
            <p:txBody>
              <a:bodyPr>
                <a:prstTxWarp prst="textNoShape">
                  <a:avLst/>
                </a:prstTxWarp>
              </a:bodyPr>
              <a:lstStyle/>
              <a:p>
                <a:endParaRPr lang="en-US">
                  <a:solidFill>
                    <a:prstClr val="black"/>
                  </a:solidFill>
                  <a:latin typeface="Calibri"/>
                </a:endParaRPr>
              </a:p>
            </p:txBody>
          </p:sp>
          <p:sp>
            <p:nvSpPr>
              <p:cNvPr id="10295" name="Rectangle 231"/>
              <p:cNvSpPr>
                <a:spLocks/>
              </p:cNvSpPr>
              <p:nvPr/>
            </p:nvSpPr>
            <p:spPr bwMode="auto">
              <a:xfrm>
                <a:off x="347" y="0"/>
                <a:ext cx="56" cy="176"/>
              </a:xfrm>
              <a:prstGeom prst="rect">
                <a:avLst/>
              </a:prstGeom>
              <a:solidFill>
                <a:srgbClr val="FF0000"/>
              </a:solidFill>
              <a:ln w="25400">
                <a:solidFill>
                  <a:schemeClr val="tx1"/>
                </a:solidFill>
                <a:miter lim="800000"/>
                <a:headEnd/>
                <a:tailEnd/>
              </a:ln>
            </p:spPr>
            <p:txBody>
              <a:bodyPr>
                <a:prstTxWarp prst="textNoShape">
                  <a:avLst/>
                </a:prstTxWarp>
              </a:bodyPr>
              <a:lstStyle/>
              <a:p>
                <a:endParaRPr lang="en-US">
                  <a:solidFill>
                    <a:prstClr val="black"/>
                  </a:solidFill>
                  <a:latin typeface="Calibri" charset="0"/>
                </a:endParaRPr>
              </a:p>
            </p:txBody>
          </p:sp>
        </p:grpSp>
        <p:grpSp>
          <p:nvGrpSpPr>
            <p:cNvPr id="10352" name="Group 232"/>
            <p:cNvGrpSpPr>
              <a:grpSpLocks/>
            </p:cNvGrpSpPr>
            <p:nvPr/>
          </p:nvGrpSpPr>
          <p:grpSpPr bwMode="auto">
            <a:xfrm>
              <a:off x="-137705" y="-45653"/>
              <a:ext cx="6464040" cy="1291640"/>
              <a:chOff x="0" y="0"/>
              <a:chExt cx="4524" cy="904"/>
            </a:xfrm>
          </p:grpSpPr>
          <p:grpSp>
            <p:nvGrpSpPr>
              <p:cNvPr id="10353" name="Group 233"/>
              <p:cNvGrpSpPr>
                <a:grpSpLocks/>
              </p:cNvGrpSpPr>
              <p:nvPr/>
            </p:nvGrpSpPr>
            <p:grpSpPr bwMode="auto">
              <a:xfrm>
                <a:off x="0" y="0"/>
                <a:ext cx="3624" cy="904"/>
                <a:chOff x="0" y="0"/>
                <a:chExt cx="3624" cy="904"/>
              </a:xfrm>
            </p:grpSpPr>
            <p:sp>
              <p:nvSpPr>
                <p:cNvPr id="69866" name="Oval 234"/>
                <p:cNvSpPr>
                  <a:spLocks/>
                </p:cNvSpPr>
                <p:nvPr/>
              </p:nvSpPr>
              <p:spPr bwMode="auto">
                <a:xfrm>
                  <a:off x="2144" y="0"/>
                  <a:ext cx="1480" cy="552"/>
                </a:xfrm>
                <a:prstGeom prst="ellipse">
                  <a:avLst/>
                </a:prstGeom>
                <a:solidFill>
                  <a:srgbClr val="00FF5A"/>
                </a:solidFill>
                <a:ln w="25400">
                  <a:solidFill>
                    <a:schemeClr val="tx1"/>
                  </a:solidFill>
                  <a:round/>
                  <a:headEnd/>
                  <a:tailEnd/>
                </a:ln>
              </p:spPr>
              <p:txBody>
                <a:bodyPr lIns="0" tIns="0" rIns="0" bIns="0" anchor="ctr"/>
                <a:lstStyle/>
                <a:p>
                  <a:pPr>
                    <a:defRPr/>
                  </a:pPr>
                  <a:r>
                    <a:rPr lang="en-US" dirty="0">
                      <a:solidFill>
                        <a:prstClr val="black"/>
                      </a:solidFill>
                      <a:effectLst>
                        <a:outerShdw blurRad="38100" dist="38100" dir="2700000" algn="tl">
                          <a:srgbClr val="000000"/>
                        </a:outerShdw>
                      </a:effectLst>
                      <a:latin typeface="Calibri"/>
                      <a:ea typeface="Gill Sans" pitchFamily="64" charset="0"/>
                      <a:cs typeface="Gill Sans" pitchFamily="64" charset="0"/>
                    </a:rPr>
                    <a:t>          Paddy</a:t>
                  </a:r>
                </a:p>
              </p:txBody>
            </p:sp>
            <p:sp>
              <p:nvSpPr>
                <p:cNvPr id="69867" name="Oval 235"/>
                <p:cNvSpPr>
                  <a:spLocks/>
                </p:cNvSpPr>
                <p:nvPr/>
              </p:nvSpPr>
              <p:spPr bwMode="auto">
                <a:xfrm>
                  <a:off x="0" y="72"/>
                  <a:ext cx="1480" cy="552"/>
                </a:xfrm>
                <a:prstGeom prst="ellipse">
                  <a:avLst/>
                </a:prstGeom>
                <a:solidFill>
                  <a:srgbClr val="00FF5A"/>
                </a:solidFill>
                <a:ln w="25400">
                  <a:solidFill>
                    <a:schemeClr val="tx1"/>
                  </a:solidFill>
                  <a:round/>
                  <a:headEnd/>
                  <a:tailEnd/>
                </a:ln>
              </p:spPr>
              <p:txBody>
                <a:bodyPr lIns="0" tIns="0" rIns="0" bIns="0" anchor="ctr"/>
                <a:lstStyle/>
                <a:p>
                  <a:pPr>
                    <a:defRPr/>
                  </a:pPr>
                  <a:r>
                    <a:rPr lang="en-US" dirty="0">
                      <a:solidFill>
                        <a:prstClr val="black"/>
                      </a:solidFill>
                      <a:effectLst>
                        <a:outerShdw blurRad="38100" dist="38100" dir="2700000" algn="tl">
                          <a:srgbClr val="000000"/>
                        </a:outerShdw>
                      </a:effectLst>
                      <a:latin typeface="Calibri"/>
                      <a:ea typeface="Gill Sans" pitchFamily="64" charset="0"/>
                      <a:cs typeface="Gill Sans" pitchFamily="64" charset="0"/>
                    </a:rPr>
                    <a:t>        Paddy</a:t>
                  </a:r>
                </a:p>
              </p:txBody>
            </p:sp>
            <p:sp>
              <p:nvSpPr>
                <p:cNvPr id="69868" name="Oval 236"/>
                <p:cNvSpPr>
                  <a:spLocks/>
                </p:cNvSpPr>
                <p:nvPr/>
              </p:nvSpPr>
              <p:spPr bwMode="auto">
                <a:xfrm>
                  <a:off x="984" y="8"/>
                  <a:ext cx="1480" cy="552"/>
                </a:xfrm>
                <a:prstGeom prst="ellipse">
                  <a:avLst/>
                </a:prstGeom>
                <a:solidFill>
                  <a:srgbClr val="00FF5A"/>
                </a:solidFill>
                <a:ln w="25400">
                  <a:solidFill>
                    <a:schemeClr val="tx1"/>
                  </a:solidFill>
                  <a:round/>
                  <a:headEnd/>
                  <a:tailEnd/>
                </a:ln>
              </p:spPr>
              <p:txBody>
                <a:bodyPr lIns="0" tIns="0" rIns="0" bIns="0" anchor="ctr"/>
                <a:lstStyle/>
                <a:p>
                  <a:pPr>
                    <a:defRPr/>
                  </a:pPr>
                  <a:r>
                    <a:rPr lang="en-US" dirty="0">
                      <a:solidFill>
                        <a:prstClr val="black"/>
                      </a:solidFill>
                      <a:effectLst>
                        <a:outerShdw blurRad="38100" dist="38100" dir="2700000" algn="tl">
                          <a:srgbClr val="000000"/>
                        </a:outerShdw>
                      </a:effectLst>
                      <a:latin typeface="Calibri"/>
                      <a:ea typeface="Gill Sans" pitchFamily="64" charset="0"/>
                      <a:cs typeface="Gill Sans" pitchFamily="64" charset="0"/>
                    </a:rPr>
                    <a:t>          Paddy</a:t>
                  </a:r>
                </a:p>
              </p:txBody>
            </p:sp>
            <p:sp>
              <p:nvSpPr>
                <p:cNvPr id="69869" name="Oval 237"/>
                <p:cNvSpPr>
                  <a:spLocks/>
                </p:cNvSpPr>
                <p:nvPr/>
              </p:nvSpPr>
              <p:spPr bwMode="auto">
                <a:xfrm>
                  <a:off x="1504" y="352"/>
                  <a:ext cx="1480" cy="552"/>
                </a:xfrm>
                <a:prstGeom prst="ellipse">
                  <a:avLst/>
                </a:prstGeom>
                <a:solidFill>
                  <a:srgbClr val="00FF5A"/>
                </a:solidFill>
                <a:ln w="25400">
                  <a:solidFill>
                    <a:schemeClr val="tx1"/>
                  </a:solidFill>
                  <a:round/>
                  <a:headEnd/>
                  <a:tailEnd/>
                </a:ln>
              </p:spPr>
              <p:txBody>
                <a:bodyPr lIns="0" tIns="0" rIns="0" bIns="0" anchor="ctr"/>
                <a:lstStyle/>
                <a:p>
                  <a:pPr>
                    <a:defRPr/>
                  </a:pPr>
                  <a:r>
                    <a:rPr lang="en-US" dirty="0">
                      <a:solidFill>
                        <a:prstClr val="black"/>
                      </a:solidFill>
                      <a:effectLst>
                        <a:outerShdw blurRad="38100" dist="38100" dir="2700000" algn="tl">
                          <a:srgbClr val="000000"/>
                        </a:outerShdw>
                      </a:effectLst>
                      <a:latin typeface="Calibri"/>
                      <a:ea typeface="Gill Sans" pitchFamily="64" charset="0"/>
                      <a:cs typeface="Gill Sans" pitchFamily="64" charset="0"/>
                    </a:rPr>
                    <a:t>          Paddy</a:t>
                  </a:r>
                </a:p>
              </p:txBody>
            </p:sp>
          </p:grpSp>
          <p:sp>
            <p:nvSpPr>
              <p:cNvPr id="10288" name="Rectangle 238"/>
              <p:cNvSpPr>
                <a:spLocks/>
              </p:cNvSpPr>
              <p:nvPr/>
            </p:nvSpPr>
            <p:spPr bwMode="auto">
              <a:xfrm>
                <a:off x="3993" y="162"/>
                <a:ext cx="531" cy="237"/>
              </a:xfrm>
              <a:prstGeom prst="rect">
                <a:avLst/>
              </a:prstGeom>
              <a:noFill/>
              <a:ln w="9525">
                <a:noFill/>
                <a:miter lim="800000"/>
                <a:headEnd/>
                <a:tailEnd/>
              </a:ln>
            </p:spPr>
            <p:txBody>
              <a:bodyPr wrap="none" lIns="0" tIns="0" rIns="0" bIns="0" anchor="ctr">
                <a:prstTxWarp prst="textNoShape">
                  <a:avLst/>
                </a:prstTxWarp>
                <a:spAutoFit/>
              </a:bodyPr>
              <a:lstStyle/>
              <a:p>
                <a:r>
                  <a:rPr lang="en-US" sz="2200">
                    <a:solidFill>
                      <a:prstClr val="black"/>
                    </a:solidFill>
                    <a:latin typeface="Calibri" charset="0"/>
                    <a:ea typeface="Gill Sans" charset="0"/>
                    <a:cs typeface="Gill Sans" charset="0"/>
                  </a:rPr>
                  <a:t>Village</a:t>
                </a:r>
              </a:p>
            </p:txBody>
          </p:sp>
        </p:grpSp>
        <p:grpSp>
          <p:nvGrpSpPr>
            <p:cNvPr id="10354" name="Group 240"/>
            <p:cNvGrpSpPr>
              <a:grpSpLocks/>
            </p:cNvGrpSpPr>
            <p:nvPr/>
          </p:nvGrpSpPr>
          <p:grpSpPr bwMode="auto">
            <a:xfrm>
              <a:off x="3092886" y="331552"/>
              <a:ext cx="2809040" cy="3379125"/>
              <a:chOff x="0" y="0"/>
              <a:chExt cx="1965" cy="2365"/>
            </a:xfrm>
          </p:grpSpPr>
          <p:sp>
            <p:nvSpPr>
              <p:cNvPr id="10274" name="AutoShape 241"/>
              <p:cNvSpPr>
                <a:spLocks/>
              </p:cNvSpPr>
              <p:nvPr/>
            </p:nvSpPr>
            <p:spPr bwMode="auto">
              <a:xfrm>
                <a:off x="930" y="120"/>
                <a:ext cx="208" cy="176"/>
              </a:xfrm>
              <a:prstGeom prst="triangle">
                <a:avLst>
                  <a:gd name="adj" fmla="val 50000"/>
                </a:avLst>
              </a:prstGeom>
              <a:solidFill>
                <a:srgbClr val="1500FF"/>
              </a:solidFill>
              <a:ln w="25400">
                <a:solidFill>
                  <a:schemeClr val="tx1"/>
                </a:solidFill>
                <a:miter lim="800000"/>
                <a:headEnd/>
                <a:tailEnd/>
              </a:ln>
            </p:spPr>
            <p:txBody>
              <a:bodyPr>
                <a:prstTxWarp prst="textNoShape">
                  <a:avLst/>
                </a:prstTxWarp>
              </a:bodyPr>
              <a:lstStyle/>
              <a:p>
                <a:endParaRPr lang="en-US">
                  <a:solidFill>
                    <a:prstClr val="black"/>
                  </a:solidFill>
                  <a:latin typeface="Calibri" charset="0"/>
                </a:endParaRPr>
              </a:p>
            </p:txBody>
          </p:sp>
          <p:sp>
            <p:nvSpPr>
              <p:cNvPr id="10275" name="AutoShape 242"/>
              <p:cNvSpPr>
                <a:spLocks/>
              </p:cNvSpPr>
              <p:nvPr/>
            </p:nvSpPr>
            <p:spPr bwMode="auto">
              <a:xfrm>
                <a:off x="562" y="280"/>
                <a:ext cx="208" cy="176"/>
              </a:xfrm>
              <a:prstGeom prst="triangle">
                <a:avLst>
                  <a:gd name="adj" fmla="val 50000"/>
                </a:avLst>
              </a:prstGeom>
              <a:solidFill>
                <a:srgbClr val="1500FF"/>
              </a:solidFill>
              <a:ln w="25400">
                <a:solidFill>
                  <a:schemeClr val="tx1"/>
                </a:solidFill>
                <a:miter lim="800000"/>
                <a:headEnd/>
                <a:tailEnd/>
              </a:ln>
            </p:spPr>
            <p:txBody>
              <a:bodyPr>
                <a:prstTxWarp prst="textNoShape">
                  <a:avLst/>
                </a:prstTxWarp>
              </a:bodyPr>
              <a:lstStyle/>
              <a:p>
                <a:endParaRPr lang="en-US">
                  <a:solidFill>
                    <a:prstClr val="black"/>
                  </a:solidFill>
                  <a:latin typeface="Calibri" charset="0"/>
                </a:endParaRPr>
              </a:p>
            </p:txBody>
          </p:sp>
          <p:sp>
            <p:nvSpPr>
              <p:cNvPr id="10276" name="AutoShape 243"/>
              <p:cNvSpPr>
                <a:spLocks/>
              </p:cNvSpPr>
              <p:nvPr/>
            </p:nvSpPr>
            <p:spPr bwMode="auto">
              <a:xfrm>
                <a:off x="74" y="0"/>
                <a:ext cx="208" cy="176"/>
              </a:xfrm>
              <a:prstGeom prst="triangle">
                <a:avLst>
                  <a:gd name="adj" fmla="val 50000"/>
                </a:avLst>
              </a:prstGeom>
              <a:solidFill>
                <a:srgbClr val="1500FF"/>
              </a:solidFill>
              <a:ln w="25400">
                <a:solidFill>
                  <a:schemeClr val="tx1"/>
                </a:solidFill>
                <a:miter lim="800000"/>
                <a:headEnd/>
                <a:tailEnd/>
              </a:ln>
            </p:spPr>
            <p:txBody>
              <a:bodyPr>
                <a:prstTxWarp prst="textNoShape">
                  <a:avLst/>
                </a:prstTxWarp>
              </a:bodyPr>
              <a:lstStyle/>
              <a:p>
                <a:endParaRPr lang="en-US">
                  <a:solidFill>
                    <a:prstClr val="black"/>
                  </a:solidFill>
                  <a:latin typeface="Calibri" charset="0"/>
                </a:endParaRPr>
              </a:p>
            </p:txBody>
          </p:sp>
          <p:grpSp>
            <p:nvGrpSpPr>
              <p:cNvPr id="10355" name="Group 244"/>
              <p:cNvGrpSpPr>
                <a:grpSpLocks/>
              </p:cNvGrpSpPr>
              <p:nvPr/>
            </p:nvGrpSpPr>
            <p:grpSpPr bwMode="auto">
              <a:xfrm>
                <a:off x="0" y="193"/>
                <a:ext cx="1044" cy="2172"/>
                <a:chOff x="0" y="0"/>
                <a:chExt cx="1044" cy="2172"/>
              </a:xfrm>
            </p:grpSpPr>
            <p:sp>
              <p:nvSpPr>
                <p:cNvPr id="10280" name="Line 245"/>
                <p:cNvSpPr>
                  <a:spLocks noChangeShapeType="1"/>
                </p:cNvSpPr>
                <p:nvPr/>
              </p:nvSpPr>
              <p:spPr bwMode="auto">
                <a:xfrm flipH="1">
                  <a:off x="0" y="2164"/>
                  <a:ext cx="335" cy="0"/>
                </a:xfrm>
                <a:prstGeom prst="line">
                  <a:avLst/>
                </a:prstGeom>
                <a:noFill/>
                <a:ln w="38100">
                  <a:solidFill>
                    <a:srgbClr val="FFDD11"/>
                  </a:solidFill>
                  <a:round/>
                  <a:headEnd/>
                  <a:tailEnd/>
                </a:ln>
              </p:spPr>
              <p:txBody>
                <a:bodyPr>
                  <a:prstTxWarp prst="textNoShape">
                    <a:avLst/>
                  </a:prstTxWarp>
                </a:bodyPr>
                <a:lstStyle/>
                <a:p>
                  <a:endParaRPr lang="en-US">
                    <a:solidFill>
                      <a:prstClr val="black"/>
                    </a:solidFill>
                    <a:latin typeface="Calibri"/>
                  </a:endParaRPr>
                </a:p>
              </p:txBody>
            </p:sp>
            <p:sp>
              <p:nvSpPr>
                <p:cNvPr id="10281" name="Line 246"/>
                <p:cNvSpPr>
                  <a:spLocks noChangeShapeType="1"/>
                </p:cNvSpPr>
                <p:nvPr/>
              </p:nvSpPr>
              <p:spPr bwMode="auto">
                <a:xfrm flipH="1">
                  <a:off x="320" y="1948"/>
                  <a:ext cx="343" cy="224"/>
                </a:xfrm>
                <a:prstGeom prst="line">
                  <a:avLst/>
                </a:prstGeom>
                <a:noFill/>
                <a:ln w="38100">
                  <a:solidFill>
                    <a:srgbClr val="FFDD11"/>
                  </a:solidFill>
                  <a:round/>
                  <a:headEnd/>
                  <a:tailEnd/>
                </a:ln>
              </p:spPr>
              <p:txBody>
                <a:bodyPr>
                  <a:prstTxWarp prst="textNoShape">
                    <a:avLst/>
                  </a:prstTxWarp>
                </a:bodyPr>
                <a:lstStyle/>
                <a:p>
                  <a:endParaRPr lang="en-US">
                    <a:solidFill>
                      <a:prstClr val="black"/>
                    </a:solidFill>
                    <a:latin typeface="Calibri"/>
                  </a:endParaRPr>
                </a:p>
              </p:txBody>
            </p:sp>
            <p:sp>
              <p:nvSpPr>
                <p:cNvPr id="10282" name="Line 247"/>
                <p:cNvSpPr>
                  <a:spLocks noChangeShapeType="1"/>
                </p:cNvSpPr>
                <p:nvPr/>
              </p:nvSpPr>
              <p:spPr bwMode="auto">
                <a:xfrm>
                  <a:off x="656" y="552"/>
                  <a:ext cx="0" cy="1388"/>
                </a:xfrm>
                <a:prstGeom prst="line">
                  <a:avLst/>
                </a:prstGeom>
                <a:noFill/>
                <a:ln w="38100">
                  <a:solidFill>
                    <a:srgbClr val="FFDD11"/>
                  </a:solidFill>
                  <a:round/>
                  <a:headEnd/>
                  <a:tailEnd/>
                </a:ln>
              </p:spPr>
              <p:txBody>
                <a:bodyPr>
                  <a:prstTxWarp prst="textNoShape">
                    <a:avLst/>
                  </a:prstTxWarp>
                </a:bodyPr>
                <a:lstStyle/>
                <a:p>
                  <a:endParaRPr lang="en-US">
                    <a:solidFill>
                      <a:prstClr val="black"/>
                    </a:solidFill>
                    <a:latin typeface="Calibri"/>
                  </a:endParaRPr>
                </a:p>
              </p:txBody>
            </p:sp>
            <p:sp>
              <p:nvSpPr>
                <p:cNvPr id="10283" name="Line 248"/>
                <p:cNvSpPr>
                  <a:spLocks noChangeShapeType="1"/>
                </p:cNvSpPr>
                <p:nvPr/>
              </p:nvSpPr>
              <p:spPr bwMode="auto">
                <a:xfrm flipH="1">
                  <a:off x="647" y="119"/>
                  <a:ext cx="397" cy="439"/>
                </a:xfrm>
                <a:prstGeom prst="line">
                  <a:avLst/>
                </a:prstGeom>
                <a:noFill/>
                <a:ln w="25400">
                  <a:solidFill>
                    <a:srgbClr val="FFDD11"/>
                  </a:solidFill>
                  <a:round/>
                  <a:headEnd type="triangle" w="med" len="med"/>
                  <a:tailEnd/>
                </a:ln>
              </p:spPr>
              <p:txBody>
                <a:bodyPr>
                  <a:prstTxWarp prst="textNoShape">
                    <a:avLst/>
                  </a:prstTxWarp>
                </a:bodyPr>
                <a:lstStyle/>
                <a:p>
                  <a:endParaRPr lang="en-US">
                    <a:solidFill>
                      <a:prstClr val="black"/>
                    </a:solidFill>
                    <a:latin typeface="Calibri"/>
                  </a:endParaRPr>
                </a:p>
              </p:txBody>
            </p:sp>
            <p:sp>
              <p:nvSpPr>
                <p:cNvPr id="10284" name="Line 249"/>
                <p:cNvSpPr>
                  <a:spLocks noChangeShapeType="1"/>
                </p:cNvSpPr>
                <p:nvPr/>
              </p:nvSpPr>
              <p:spPr bwMode="auto">
                <a:xfrm rot="10800000">
                  <a:off x="210" y="0"/>
                  <a:ext cx="455" cy="550"/>
                </a:xfrm>
                <a:prstGeom prst="line">
                  <a:avLst/>
                </a:prstGeom>
                <a:noFill/>
                <a:ln w="25400">
                  <a:solidFill>
                    <a:srgbClr val="FFDD11"/>
                  </a:solidFill>
                  <a:round/>
                  <a:headEnd/>
                  <a:tailEnd type="triangle" w="med" len="med"/>
                </a:ln>
              </p:spPr>
              <p:txBody>
                <a:bodyPr>
                  <a:prstTxWarp prst="textNoShape">
                    <a:avLst/>
                  </a:prstTxWarp>
                </a:bodyPr>
                <a:lstStyle/>
                <a:p>
                  <a:endParaRPr lang="en-US">
                    <a:solidFill>
                      <a:prstClr val="black"/>
                    </a:solidFill>
                    <a:latin typeface="Calibri"/>
                  </a:endParaRPr>
                </a:p>
              </p:txBody>
            </p:sp>
            <p:sp>
              <p:nvSpPr>
                <p:cNvPr id="10285" name="Line 250"/>
                <p:cNvSpPr>
                  <a:spLocks noChangeShapeType="1"/>
                </p:cNvSpPr>
                <p:nvPr/>
              </p:nvSpPr>
              <p:spPr bwMode="auto">
                <a:xfrm rot="10800000" flipH="1">
                  <a:off x="664" y="276"/>
                  <a:ext cx="0" cy="254"/>
                </a:xfrm>
                <a:prstGeom prst="line">
                  <a:avLst/>
                </a:prstGeom>
                <a:noFill/>
                <a:ln w="25400">
                  <a:solidFill>
                    <a:srgbClr val="FFDD11"/>
                  </a:solidFill>
                  <a:round/>
                  <a:headEnd/>
                  <a:tailEnd type="triangle" w="med" len="med"/>
                </a:ln>
              </p:spPr>
              <p:txBody>
                <a:bodyPr>
                  <a:prstTxWarp prst="textNoShape">
                    <a:avLst/>
                  </a:prstTxWarp>
                </a:bodyPr>
                <a:lstStyle/>
                <a:p>
                  <a:endParaRPr lang="en-US">
                    <a:solidFill>
                      <a:prstClr val="black"/>
                    </a:solidFill>
                    <a:latin typeface="Calibri"/>
                  </a:endParaRPr>
                </a:p>
              </p:txBody>
            </p:sp>
            <p:sp>
              <p:nvSpPr>
                <p:cNvPr id="10286" name="Rectangle 251"/>
                <p:cNvSpPr>
                  <a:spLocks/>
                </p:cNvSpPr>
                <p:nvPr/>
              </p:nvSpPr>
              <p:spPr bwMode="auto">
                <a:xfrm rot="5400000">
                  <a:off x="-78" y="1097"/>
                  <a:ext cx="1327" cy="200"/>
                </a:xfrm>
                <a:prstGeom prst="rect">
                  <a:avLst/>
                </a:prstGeom>
                <a:noFill/>
                <a:ln w="9525">
                  <a:noFill/>
                  <a:miter lim="800000"/>
                  <a:headEnd/>
                  <a:tailEnd/>
                </a:ln>
              </p:spPr>
              <p:txBody>
                <a:bodyPr lIns="0" tIns="0" rIns="0" bIns="0" anchor="ctr">
                  <a:prstTxWarp prst="textNoShape">
                    <a:avLst/>
                  </a:prstTxWarp>
                </a:bodyPr>
                <a:lstStyle/>
                <a:p>
                  <a:r>
                    <a:rPr lang="en-US" sz="1400">
                      <a:solidFill>
                        <a:prstClr val="black"/>
                      </a:solidFill>
                      <a:latin typeface="Calibri" charset="0"/>
                      <a:ea typeface="Gill Sans" charset="0"/>
                      <a:cs typeface="Gill Sans" charset="0"/>
                    </a:rPr>
                    <a:t> To Irrigation </a:t>
                  </a:r>
                </a:p>
              </p:txBody>
            </p:sp>
          </p:grpSp>
          <p:sp>
            <p:nvSpPr>
              <p:cNvPr id="10278" name="Rectangle 252"/>
              <p:cNvSpPr>
                <a:spLocks/>
              </p:cNvSpPr>
              <p:nvPr/>
            </p:nvSpPr>
            <p:spPr bwMode="auto">
              <a:xfrm>
                <a:off x="1171" y="389"/>
                <a:ext cx="794" cy="151"/>
              </a:xfrm>
              <a:prstGeom prst="rect">
                <a:avLst/>
              </a:prstGeom>
              <a:noFill/>
              <a:ln w="9525">
                <a:noFill/>
                <a:miter lim="800000"/>
                <a:headEnd/>
                <a:tailEnd/>
              </a:ln>
            </p:spPr>
            <p:txBody>
              <a:bodyPr wrap="none" lIns="0" tIns="0" rIns="0" bIns="0" anchor="ctr">
                <a:prstTxWarp prst="textNoShape">
                  <a:avLst/>
                </a:prstTxWarp>
                <a:spAutoFit/>
              </a:bodyPr>
              <a:lstStyle/>
              <a:p>
                <a:r>
                  <a:rPr lang="en-US" sz="1400">
                    <a:solidFill>
                      <a:prstClr val="black"/>
                    </a:solidFill>
                    <a:latin typeface="Calibri" charset="0"/>
                    <a:ea typeface="Gill Sans" charset="0"/>
                    <a:cs typeface="Gill Sans" charset="0"/>
                  </a:rPr>
                  <a:t>Irrigation Pump</a:t>
                </a:r>
              </a:p>
            </p:txBody>
          </p:sp>
          <p:sp>
            <p:nvSpPr>
              <p:cNvPr id="10279" name="Line 253"/>
              <p:cNvSpPr>
                <a:spLocks noChangeShapeType="1"/>
              </p:cNvSpPr>
              <p:nvPr/>
            </p:nvSpPr>
            <p:spPr bwMode="auto">
              <a:xfrm>
                <a:off x="1186" y="298"/>
                <a:ext cx="105" cy="91"/>
              </a:xfrm>
              <a:prstGeom prst="line">
                <a:avLst/>
              </a:prstGeom>
              <a:noFill/>
              <a:ln w="25400">
                <a:solidFill>
                  <a:schemeClr val="tx1"/>
                </a:solidFill>
                <a:round/>
                <a:headEnd type="stealth" w="med" len="med"/>
                <a:tailEnd/>
              </a:ln>
            </p:spPr>
            <p:txBody>
              <a:bodyPr>
                <a:prstTxWarp prst="textNoShape">
                  <a:avLst/>
                </a:prstTxWarp>
              </a:bodyPr>
              <a:lstStyle/>
              <a:p>
                <a:endParaRPr lang="en-US">
                  <a:solidFill>
                    <a:prstClr val="black"/>
                  </a:solidFill>
                  <a:latin typeface="Calibri"/>
                </a:endParaRPr>
              </a:p>
            </p:txBody>
          </p:sp>
        </p:grpSp>
        <p:grpSp>
          <p:nvGrpSpPr>
            <p:cNvPr id="10368" name="Group 254"/>
            <p:cNvGrpSpPr>
              <a:grpSpLocks/>
            </p:cNvGrpSpPr>
            <p:nvPr/>
          </p:nvGrpSpPr>
          <p:grpSpPr bwMode="auto">
            <a:xfrm>
              <a:off x="7700871" y="1406013"/>
              <a:ext cx="1131467" cy="4263556"/>
              <a:chOff x="0" y="920"/>
              <a:chExt cx="791" cy="2984"/>
            </a:xfrm>
          </p:grpSpPr>
          <p:sp>
            <p:nvSpPr>
              <p:cNvPr id="10270" name="Line 255"/>
              <p:cNvSpPr>
                <a:spLocks noChangeShapeType="1"/>
              </p:cNvSpPr>
              <p:nvPr/>
            </p:nvSpPr>
            <p:spPr bwMode="auto">
              <a:xfrm flipH="1">
                <a:off x="473" y="920"/>
                <a:ext cx="15" cy="2984"/>
              </a:xfrm>
              <a:prstGeom prst="line">
                <a:avLst/>
              </a:prstGeom>
              <a:noFill/>
              <a:ln w="38100">
                <a:solidFill>
                  <a:schemeClr val="tx1"/>
                </a:solidFill>
                <a:round/>
                <a:headEnd type="stealth" w="med" len="med"/>
                <a:tailEnd/>
              </a:ln>
            </p:spPr>
            <p:txBody>
              <a:bodyPr>
                <a:prstTxWarp prst="textNoShape">
                  <a:avLst/>
                </a:prstTxWarp>
              </a:bodyPr>
              <a:lstStyle/>
              <a:p>
                <a:endParaRPr lang="en-US">
                  <a:solidFill>
                    <a:prstClr val="black"/>
                  </a:solidFill>
                  <a:latin typeface="Calibri"/>
                </a:endParaRPr>
              </a:p>
            </p:txBody>
          </p:sp>
          <p:sp>
            <p:nvSpPr>
              <p:cNvPr id="10271" name="Line 256"/>
              <p:cNvSpPr>
                <a:spLocks noChangeShapeType="1"/>
              </p:cNvSpPr>
              <p:nvPr/>
            </p:nvSpPr>
            <p:spPr bwMode="auto">
              <a:xfrm>
                <a:off x="8" y="2806"/>
                <a:ext cx="0" cy="373"/>
              </a:xfrm>
              <a:prstGeom prst="line">
                <a:avLst/>
              </a:prstGeom>
              <a:noFill/>
              <a:ln w="38100">
                <a:solidFill>
                  <a:schemeClr val="tx1"/>
                </a:solidFill>
                <a:round/>
                <a:headEnd/>
                <a:tailEnd/>
              </a:ln>
            </p:spPr>
            <p:txBody>
              <a:bodyPr>
                <a:prstTxWarp prst="textNoShape">
                  <a:avLst/>
                </a:prstTxWarp>
              </a:bodyPr>
              <a:lstStyle/>
              <a:p>
                <a:endParaRPr lang="en-US">
                  <a:solidFill>
                    <a:prstClr val="black"/>
                  </a:solidFill>
                  <a:latin typeface="Calibri"/>
                </a:endParaRPr>
              </a:p>
            </p:txBody>
          </p:sp>
          <p:sp>
            <p:nvSpPr>
              <p:cNvPr id="10272" name="Line 257"/>
              <p:cNvSpPr>
                <a:spLocks noChangeShapeType="1"/>
              </p:cNvSpPr>
              <p:nvPr/>
            </p:nvSpPr>
            <p:spPr bwMode="auto">
              <a:xfrm flipH="1">
                <a:off x="0" y="2802"/>
                <a:ext cx="485" cy="0"/>
              </a:xfrm>
              <a:prstGeom prst="line">
                <a:avLst/>
              </a:prstGeom>
              <a:noFill/>
              <a:ln w="38100">
                <a:solidFill>
                  <a:schemeClr val="tx1"/>
                </a:solidFill>
                <a:round/>
                <a:headEnd/>
                <a:tailEnd/>
              </a:ln>
            </p:spPr>
            <p:txBody>
              <a:bodyPr>
                <a:prstTxWarp prst="textNoShape">
                  <a:avLst/>
                </a:prstTxWarp>
              </a:bodyPr>
              <a:lstStyle/>
              <a:p>
                <a:endParaRPr lang="en-US">
                  <a:solidFill>
                    <a:prstClr val="black"/>
                  </a:solidFill>
                  <a:latin typeface="Calibri"/>
                </a:endParaRPr>
              </a:p>
            </p:txBody>
          </p:sp>
          <p:sp>
            <p:nvSpPr>
              <p:cNvPr id="10273" name="Rectangle 258"/>
              <p:cNvSpPr>
                <a:spLocks/>
              </p:cNvSpPr>
              <p:nvPr/>
            </p:nvSpPr>
            <p:spPr bwMode="auto">
              <a:xfrm rot="5400000">
                <a:off x="115" y="2603"/>
                <a:ext cx="1016" cy="336"/>
              </a:xfrm>
              <a:prstGeom prst="rect">
                <a:avLst/>
              </a:prstGeom>
              <a:noFill/>
              <a:ln w="9525">
                <a:noFill/>
                <a:miter lim="800000"/>
                <a:headEnd/>
                <a:tailEnd/>
              </a:ln>
            </p:spPr>
            <p:txBody>
              <a:bodyPr lIns="0" tIns="0" rIns="0" bIns="0" anchor="ctr">
                <a:prstTxWarp prst="textNoShape">
                  <a:avLst/>
                </a:prstTxWarp>
              </a:bodyPr>
              <a:lstStyle/>
              <a:p>
                <a:r>
                  <a:rPr lang="en-US" sz="2900">
                    <a:solidFill>
                      <a:prstClr val="black"/>
                    </a:solidFill>
                    <a:latin typeface="Calibri" charset="0"/>
                    <a:ea typeface="Gill Sans" charset="0"/>
                    <a:cs typeface="Gill Sans" charset="0"/>
                  </a:rPr>
                  <a:t>Revenue </a:t>
                </a:r>
              </a:p>
            </p:txBody>
          </p:sp>
        </p:grpSp>
      </p:grpSp>
      <p:sp>
        <p:nvSpPr>
          <p:cNvPr id="10243" name="Rectangle 150"/>
          <p:cNvSpPr>
            <a:spLocks/>
          </p:cNvSpPr>
          <p:nvPr/>
        </p:nvSpPr>
        <p:spPr bwMode="auto">
          <a:xfrm>
            <a:off x="88900" y="5805488"/>
            <a:ext cx="2713038" cy="369887"/>
          </a:xfrm>
          <a:prstGeom prst="rect">
            <a:avLst/>
          </a:prstGeom>
          <a:noFill/>
          <a:ln w="9525">
            <a:noFill/>
            <a:miter lim="800000"/>
            <a:headEnd/>
            <a:tailEnd/>
          </a:ln>
        </p:spPr>
        <p:txBody>
          <a:bodyPr wrap="none" lIns="0" tIns="0" rIns="0" bIns="0" anchor="ctr">
            <a:prstTxWarp prst="textNoShape">
              <a:avLst/>
            </a:prstTxWarp>
            <a:spAutoFit/>
          </a:bodyPr>
          <a:lstStyle/>
          <a:p>
            <a:r>
              <a:rPr lang="en-US" sz="2400">
                <a:solidFill>
                  <a:prstClr val="black"/>
                </a:solidFill>
                <a:latin typeface="Calibri" charset="0"/>
                <a:ea typeface="Gill Sans" charset="0"/>
                <a:cs typeface="Gill Sans" charset="0"/>
              </a:rPr>
              <a:t>RHC = Rice Husk Char</a:t>
            </a:r>
          </a:p>
        </p:txBody>
      </p:sp>
      <p:sp>
        <p:nvSpPr>
          <p:cNvPr id="255" name="Rounded Rectangle 254"/>
          <p:cNvSpPr/>
          <p:nvPr/>
        </p:nvSpPr>
        <p:spPr>
          <a:xfrm>
            <a:off x="7718959" y="617517"/>
            <a:ext cx="1330037" cy="795647"/>
          </a:xfrm>
          <a:prstGeom prst="roundRect">
            <a:avLst/>
          </a:prstGeom>
          <a:gradFill>
            <a:gsLst>
              <a:gs pos="0">
                <a:schemeClr val="bg2">
                  <a:lumMod val="75000"/>
                </a:schemeClr>
              </a:gs>
              <a:gs pos="30000">
                <a:srgbClr val="D49E6C"/>
              </a:gs>
              <a:gs pos="70000">
                <a:srgbClr val="A65528"/>
              </a:gs>
              <a:gs pos="100000">
                <a:srgbClr val="663012"/>
              </a:gs>
            </a:gsLst>
            <a:lin ang="5400000" scaled="0"/>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prstClr val="white"/>
                </a:solidFill>
                <a:latin typeface="Georgia" pitchFamily="18" charset="0"/>
              </a:rPr>
              <a:t>HPS</a:t>
            </a: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ChangeArrowheads="1"/>
          </p:cNvSpPr>
          <p:nvPr/>
        </p:nvSpPr>
        <p:spPr bwMode="gray">
          <a:xfrm>
            <a:off x="152400" y="2209800"/>
            <a:ext cx="6553200" cy="2514600"/>
          </a:xfrm>
          <a:prstGeom prst="rect">
            <a:avLst/>
          </a:prstGeom>
          <a:solidFill>
            <a:srgbClr val="DDDDDD"/>
          </a:solidFill>
          <a:ln w="19050">
            <a:noFill/>
            <a:miter lim="800000"/>
            <a:headEnd/>
            <a:tailEnd/>
          </a:ln>
        </p:spPr>
        <p:txBody>
          <a:bodyPr lIns="457200" rIns="182880" anchor="ctr">
            <a:prstTxWarp prst="textNoShape">
              <a:avLst/>
            </a:prstTxWarp>
          </a:bodyPr>
          <a:lstStyle/>
          <a:p>
            <a:pPr>
              <a:lnSpc>
                <a:spcPct val="110000"/>
              </a:lnSpc>
            </a:pPr>
            <a:r>
              <a:rPr lang="en-US"/>
              <a:t> </a:t>
            </a:r>
          </a:p>
        </p:txBody>
      </p:sp>
      <p:sp>
        <p:nvSpPr>
          <p:cNvPr id="10" name="TextBox 9"/>
          <p:cNvSpPr txBox="1"/>
          <p:nvPr/>
        </p:nvSpPr>
        <p:spPr>
          <a:xfrm>
            <a:off x="152400" y="2286000"/>
            <a:ext cx="6096000" cy="2246769"/>
          </a:xfrm>
          <a:prstGeom prst="rect">
            <a:avLst/>
          </a:prstGeom>
          <a:noFill/>
        </p:spPr>
        <p:txBody>
          <a:bodyPr>
            <a:spAutoFit/>
          </a:bodyPr>
          <a:lstStyle/>
          <a:p>
            <a:pPr>
              <a:defRPr/>
            </a:pPr>
            <a:r>
              <a:rPr lang="en-US" sz="2000" dirty="0" smtClean="0"/>
              <a:t>PROBLEM: &gt;500 M people in Africa without electricity. Population growth rate exceeds grid expansion rate. Kerosene and wood are poor solutions for lighting. </a:t>
            </a:r>
          </a:p>
          <a:p>
            <a:pPr>
              <a:defRPr/>
            </a:pPr>
            <a:r>
              <a:rPr lang="en-US" sz="2000" dirty="0" smtClean="0"/>
              <a:t>SOLUTION: Affordable solar powered energy products for lighting, mobile phone charging, and radios. Payback period of 2-3 months with annual savings of $100/year thereafter. Selling provides local jobs. </a:t>
            </a:r>
          </a:p>
        </p:txBody>
      </p:sp>
      <p:sp>
        <p:nvSpPr>
          <p:cNvPr id="12" name="Text Box 9"/>
          <p:cNvSpPr txBox="1">
            <a:spLocks noChangeArrowheads="1"/>
          </p:cNvSpPr>
          <p:nvPr/>
        </p:nvSpPr>
        <p:spPr bwMode="gray">
          <a:xfrm>
            <a:off x="4876800" y="4802188"/>
            <a:ext cx="4038600" cy="1938992"/>
          </a:xfrm>
          <a:prstGeom prst="rect">
            <a:avLst/>
          </a:prstGeom>
          <a:noFill/>
          <a:ln w="9525">
            <a:noFill/>
            <a:miter lim="800000"/>
            <a:headEnd/>
            <a:tailEnd/>
          </a:ln>
        </p:spPr>
        <p:txBody>
          <a:bodyPr wrap="square" anchorCtr="1">
            <a:prstTxWarp prst="textNoShape">
              <a:avLst/>
            </a:prstTxWarp>
            <a:spAutoFit/>
          </a:bodyPr>
          <a:lstStyle/>
          <a:p>
            <a:pPr algn="ctr">
              <a:buFont typeface="Arial" charset="0"/>
              <a:buNone/>
            </a:pPr>
            <a:r>
              <a:rPr lang="en-US" sz="2000" b="1" i="1" dirty="0" smtClean="0">
                <a:solidFill>
                  <a:srgbClr val="AD830B"/>
                </a:solidFill>
                <a:latin typeface="Times New Roman" charset="0"/>
                <a:ea typeface="Times New Roman" charset="0"/>
                <a:cs typeface="Times New Roman" charset="0"/>
              </a:rPr>
              <a:t>“</a:t>
            </a:r>
            <a:r>
              <a:rPr lang="en-US" sz="2000" b="1" i="1" dirty="0" smtClean="0">
                <a:solidFill>
                  <a:srgbClr val="957009"/>
                </a:solidFill>
                <a:latin typeface="Times New Roman" charset="0"/>
                <a:ea typeface="ＭＳ Ｐゴシック" charset="-128"/>
                <a:cs typeface="ＭＳ Ｐゴシック" charset="-128"/>
              </a:rPr>
              <a:t>GSBI helped us become ‘investment ready’ and reinforced much of the work we were doing on Impact Assessment</a:t>
            </a:r>
            <a:r>
              <a:rPr lang="en-US" sz="2000" b="1" i="1" dirty="0" smtClean="0">
                <a:solidFill>
                  <a:srgbClr val="AD830B"/>
                </a:solidFill>
                <a:latin typeface="Times New Roman" charset="0"/>
                <a:ea typeface="Times New Roman" charset="0"/>
                <a:cs typeface="Times New Roman" charset="0"/>
              </a:rPr>
              <a:t>.</a:t>
            </a:r>
            <a:r>
              <a:rPr lang="en-US" sz="2000" b="1" i="1" dirty="0">
                <a:solidFill>
                  <a:srgbClr val="AD830B"/>
                </a:solidFill>
                <a:latin typeface="Times New Roman" charset="0"/>
                <a:ea typeface="Times New Roman" charset="0"/>
                <a:cs typeface="Times New Roman" charset="0"/>
              </a:rPr>
              <a:t>”</a:t>
            </a:r>
          </a:p>
          <a:p>
            <a:pPr algn="ctr">
              <a:buFont typeface="Arial" charset="0"/>
              <a:buNone/>
            </a:pPr>
            <a:r>
              <a:rPr lang="en-US" sz="2000" b="1" i="1" dirty="0">
                <a:solidFill>
                  <a:srgbClr val="AD830B"/>
                </a:solidFill>
                <a:latin typeface="Times New Roman" charset="0"/>
                <a:ea typeface="Times New Roman" charset="0"/>
                <a:cs typeface="Times New Roman" charset="0"/>
              </a:rPr>
              <a:t>-</a:t>
            </a:r>
            <a:r>
              <a:rPr lang="en-US" sz="2000" b="1" i="1" dirty="0" smtClean="0">
                <a:solidFill>
                  <a:srgbClr val="AD830B"/>
                </a:solidFill>
                <a:latin typeface="Times New Roman" charset="0"/>
                <a:ea typeface="Times New Roman" charset="0"/>
                <a:cs typeface="Times New Roman" charset="0"/>
              </a:rPr>
              <a:t> </a:t>
            </a:r>
            <a:r>
              <a:rPr lang="en-US" sz="2000" dirty="0" smtClean="0">
                <a:solidFill>
                  <a:srgbClr val="957009"/>
                </a:solidFill>
                <a:latin typeface="Times New Roman" charset="0"/>
                <a:ea typeface="Arial Narrow" charset="0"/>
                <a:cs typeface="Arial Narrow" charset="0"/>
              </a:rPr>
              <a:t>Andrew </a:t>
            </a:r>
            <a:r>
              <a:rPr lang="en-US" sz="2000" dirty="0" err="1" smtClean="0">
                <a:solidFill>
                  <a:srgbClr val="957009"/>
                </a:solidFill>
                <a:latin typeface="Times New Roman" charset="0"/>
                <a:ea typeface="Arial Narrow" charset="0"/>
                <a:cs typeface="Arial Narrow" charset="0"/>
              </a:rPr>
              <a:t>Tarnswell</a:t>
            </a:r>
            <a:r>
              <a:rPr lang="en-US" sz="2000" dirty="0" smtClean="0">
                <a:solidFill>
                  <a:srgbClr val="957009"/>
                </a:solidFill>
                <a:latin typeface="Times New Roman" charset="0"/>
                <a:ea typeface="Arial Narrow" charset="0"/>
                <a:cs typeface="Arial Narrow" charset="0"/>
              </a:rPr>
              <a:t>, Founder</a:t>
            </a:r>
            <a:endParaRPr lang="en-US" sz="2000" b="1" i="1" dirty="0" smtClean="0">
              <a:solidFill>
                <a:srgbClr val="957009"/>
              </a:solidFill>
              <a:latin typeface="Times New Roman" charset="0"/>
              <a:ea typeface="Times New Roman" charset="0"/>
              <a:cs typeface="Times New Roman" charset="0"/>
            </a:endParaRPr>
          </a:p>
          <a:p>
            <a:pPr algn="ctr">
              <a:buFont typeface="Arial" charset="0"/>
              <a:buNone/>
            </a:pPr>
            <a:r>
              <a:rPr lang="en-US" sz="2000" b="1" i="1" dirty="0">
                <a:solidFill>
                  <a:srgbClr val="AD830B"/>
                </a:solidFill>
                <a:latin typeface="Times New Roman" charset="0"/>
                <a:ea typeface="Times New Roman" charset="0"/>
                <a:cs typeface="Times New Roman" charset="0"/>
              </a:rPr>
              <a:t>    </a:t>
            </a:r>
            <a:endParaRPr lang="en-US" sz="2000" b="1" i="1" dirty="0">
              <a:solidFill>
                <a:srgbClr val="957009"/>
              </a:solidFill>
              <a:latin typeface="Times New Roman" charset="0"/>
              <a:ea typeface="Times New Roman" charset="0"/>
              <a:cs typeface="Times New Roman" charset="0"/>
            </a:endParaRPr>
          </a:p>
        </p:txBody>
      </p:sp>
      <p:sp>
        <p:nvSpPr>
          <p:cNvPr id="11" name="Title 10"/>
          <p:cNvSpPr>
            <a:spLocks noGrp="1"/>
          </p:cNvSpPr>
          <p:nvPr>
            <p:ph type="title"/>
          </p:nvPr>
        </p:nvSpPr>
        <p:spPr>
          <a:xfrm>
            <a:off x="381000" y="241006"/>
            <a:ext cx="8381260" cy="1054394"/>
          </a:xfrm>
        </p:spPr>
        <p:txBody>
          <a:bodyPr/>
          <a:lstStyle/>
          <a:p>
            <a:r>
              <a:rPr lang="en-US" sz="4000" dirty="0" smtClean="0">
                <a:latin typeface="Tw Cen MT"/>
                <a:cs typeface="Tw Cen MT"/>
              </a:rPr>
              <a:t>TOUGH STUFF</a:t>
            </a:r>
            <a:endParaRPr lang="en-US" sz="4000" dirty="0">
              <a:latin typeface="Tw Cen MT"/>
              <a:cs typeface="Tw Cen MT"/>
            </a:endParaRPr>
          </a:p>
        </p:txBody>
      </p:sp>
      <p:sp>
        <p:nvSpPr>
          <p:cNvPr id="14" name="Content Placeholder 13"/>
          <p:cNvSpPr>
            <a:spLocks noGrp="1"/>
          </p:cNvSpPr>
          <p:nvPr>
            <p:ph idx="1"/>
          </p:nvPr>
        </p:nvSpPr>
        <p:spPr>
          <a:xfrm>
            <a:off x="152400" y="1676400"/>
            <a:ext cx="8407893" cy="566929"/>
          </a:xfrm>
        </p:spPr>
        <p:txBody>
          <a:bodyPr/>
          <a:lstStyle/>
          <a:p>
            <a:pPr>
              <a:buNone/>
            </a:pPr>
            <a:r>
              <a:rPr lang="en-US" dirty="0" smtClean="0"/>
              <a:t>GLOBAL SOCIAL BENEFIT INCUBATOR 2009</a:t>
            </a:r>
            <a:endParaRPr lang="en-US" dirty="0"/>
          </a:p>
        </p:txBody>
      </p:sp>
      <p:pic>
        <p:nvPicPr>
          <p:cNvPr id="9" name="Picture 10" descr="_tgh1410"/>
          <p:cNvPicPr>
            <a:picLocks noChangeAspect="1" noChangeArrowheads="1"/>
          </p:cNvPicPr>
          <p:nvPr/>
        </p:nvPicPr>
        <p:blipFill>
          <a:blip r:embed="rId3"/>
          <a:srcRect l="14285" r="19048"/>
          <a:stretch>
            <a:fillRect/>
          </a:stretch>
        </p:blipFill>
        <p:spPr bwMode="auto">
          <a:xfrm>
            <a:off x="6477000" y="2209800"/>
            <a:ext cx="2514600" cy="2514600"/>
          </a:xfrm>
          <a:prstGeom prst="rect">
            <a:avLst/>
          </a:prstGeom>
          <a:noFill/>
          <a:ln w="9525">
            <a:noFill/>
            <a:miter lim="800000"/>
            <a:headEnd/>
            <a:tailEnd/>
          </a:ln>
        </p:spPr>
      </p:pic>
      <p:pic>
        <p:nvPicPr>
          <p:cNvPr id="13"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t="70806"/>
          <a:stretch/>
        </p:blipFill>
        <p:spPr bwMode="auto">
          <a:xfrm>
            <a:off x="152400" y="4724400"/>
            <a:ext cx="4768259"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10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355847"/>
            <a:ext cx="8381260" cy="1054394"/>
          </a:xfrm>
        </p:spPr>
        <p:txBody>
          <a:bodyPr/>
          <a:lstStyle/>
          <a:p>
            <a:r>
              <a:rPr lang="en-US" sz="3600" dirty="0" smtClean="0">
                <a:latin typeface="Tw Cen MT" pitchFamily="34" charset="0"/>
              </a:rPr>
              <a:t>Tough stuff – </a:t>
            </a:r>
            <a:r>
              <a:rPr lang="en-US" sz="3600" dirty="0" err="1" smtClean="0">
                <a:latin typeface="Tw Cen MT" pitchFamily="34" charset="0"/>
              </a:rPr>
              <a:t>nairobi</a:t>
            </a:r>
            <a:endParaRPr lang="en-US" sz="3600" dirty="0">
              <a:latin typeface="Tw Cen MT" pitchFamily="34" charset="0"/>
            </a:endParaRPr>
          </a:p>
        </p:txBody>
      </p:sp>
      <p:pic>
        <p:nvPicPr>
          <p:cNvPr id="2" name="Picture 1" descr="IMG_0979.JPG"/>
          <p:cNvPicPr>
            <a:picLocks noChangeAspect="1"/>
          </p:cNvPicPr>
          <p:nvPr/>
        </p:nvPicPr>
        <p:blipFill rotWithShape="1">
          <a:blip r:embed="rId2" cstate="print">
            <a:extLst>
              <a:ext uri="{28A0092B-C50C-407E-A947-70E740481C1C}">
                <a14:useLocalDpi xmlns:a14="http://schemas.microsoft.com/office/drawing/2010/main" val="0"/>
              </a:ext>
            </a:extLst>
          </a:blip>
          <a:srcRect t="11111" b="3050"/>
          <a:stretch/>
        </p:blipFill>
        <p:spPr>
          <a:xfrm>
            <a:off x="838200" y="1651000"/>
            <a:ext cx="7772400" cy="5003800"/>
          </a:xfrm>
          <a:prstGeom prst="rect">
            <a:avLst/>
          </a:prstGeom>
        </p:spPr>
      </p:pic>
      <p:pic>
        <p:nvPicPr>
          <p:cNvPr id="4" name="Picture 3"/>
          <p:cNvPicPr>
            <a:picLocks noChangeAspect="1"/>
          </p:cNvPicPr>
          <p:nvPr/>
        </p:nvPicPr>
        <p:blipFill>
          <a:blip r:embed="rId3"/>
          <a:stretch>
            <a:fillRect/>
          </a:stretch>
        </p:blipFill>
        <p:spPr>
          <a:xfrm>
            <a:off x="7239000" y="152400"/>
            <a:ext cx="1752600" cy="2095500"/>
          </a:xfrm>
          <a:prstGeom prst="rect">
            <a:avLst/>
          </a:prstGeom>
        </p:spPr>
      </p:pic>
    </p:spTree>
    <p:extLst>
      <p:ext uri="{BB962C8B-B14F-4D97-AF65-F5344CB8AC3E}">
        <p14:creationId xmlns:p14="http://schemas.microsoft.com/office/powerpoint/2010/main" val="332928265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rot="658493">
            <a:off x="3675685" y="2035489"/>
            <a:ext cx="5120640" cy="414437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Content Placeholder 5"/>
          <p:cNvPicPr>
            <a:picLocks noGrp="1" noChangeAspect="1"/>
          </p:cNvPicPr>
          <p:nvPr>
            <p:ph sz="half" idx="1"/>
          </p:nvPr>
        </p:nvPicPr>
        <p:blipFill rotWithShape="1">
          <a:blip r:embed="rId4">
            <a:extLst>
              <a:ext uri="{28A0092B-C50C-407E-A947-70E740481C1C}">
                <a14:useLocalDpi xmlns:a14="http://schemas.microsoft.com/office/drawing/2010/main" val="0"/>
              </a:ext>
            </a:extLst>
          </a:blip>
          <a:srcRect l="25526" t="35815" r="27185" b="34977"/>
          <a:stretch/>
        </p:blipFill>
        <p:spPr>
          <a:xfrm>
            <a:off x="216630" y="304800"/>
            <a:ext cx="2107470" cy="1005840"/>
          </a:xfrm>
        </p:spPr>
      </p:pic>
      <p:sp>
        <p:nvSpPr>
          <p:cNvPr id="4" name="Title 3"/>
          <p:cNvSpPr>
            <a:spLocks noGrp="1"/>
          </p:cNvSpPr>
          <p:nvPr>
            <p:ph type="title"/>
          </p:nvPr>
        </p:nvSpPr>
        <p:spPr>
          <a:xfrm>
            <a:off x="1143000" y="228600"/>
            <a:ext cx="7848600" cy="1054394"/>
          </a:xfrm>
        </p:spPr>
        <p:txBody>
          <a:bodyPr/>
          <a:lstStyle/>
          <a:p>
            <a:r>
              <a:rPr lang="en-US" sz="4000" dirty="0" smtClean="0">
                <a:latin typeface="Tw Cen MT" pitchFamily="34" charset="0"/>
              </a:rPr>
              <a:t>SOLAR SISTER</a:t>
            </a:r>
            <a:endParaRPr lang="en-US" sz="4000" dirty="0">
              <a:latin typeface="Tw Cen MT" pitchFamily="34" charset="0"/>
            </a:endParaRPr>
          </a:p>
        </p:txBody>
      </p:sp>
      <p:sp>
        <p:nvSpPr>
          <p:cNvPr id="7" name="Content Placeholder 5"/>
          <p:cNvSpPr txBox="1">
            <a:spLocks/>
          </p:cNvSpPr>
          <p:nvPr/>
        </p:nvSpPr>
        <p:spPr>
          <a:xfrm>
            <a:off x="457200" y="1905000"/>
            <a:ext cx="3124200" cy="4572000"/>
          </a:xfrm>
          <a:prstGeom prst="rect">
            <a:avLst/>
          </a:prstGeom>
        </p:spPr>
        <p:txBody>
          <a:bodyPr vert="horz" lIns="91440" tIns="45720" rIns="91440" bIns="45720" rtlCol="0">
            <a:normAutofit/>
          </a:bodyPr>
          <a:lstStyle>
            <a:lvl1pPr marL="274320" indent="-228600" algn="l" defTabSz="914400" rtl="0" eaLnBrk="1" latinLnBrk="0" hangingPunct="1">
              <a:spcBef>
                <a:spcPct val="20000"/>
              </a:spcBef>
              <a:buClr>
                <a:schemeClr val="accent1"/>
              </a:buClr>
              <a:buFont typeface="Wingdings 2" pitchFamily="18" charset="2"/>
              <a:buChar char=""/>
              <a:defRPr sz="28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24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20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8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8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8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8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8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800" kern="1200">
                <a:solidFill>
                  <a:schemeClr val="tx2"/>
                </a:solidFill>
                <a:latin typeface="+mn-lt"/>
                <a:ea typeface="+mn-ea"/>
                <a:cs typeface="+mn-cs"/>
              </a:defRPr>
            </a:lvl9pPr>
          </a:lstStyle>
          <a:p>
            <a:pPr marL="45720" indent="0">
              <a:buNone/>
            </a:pPr>
            <a:r>
              <a:rPr lang="en-US" dirty="0" smtClean="0">
                <a:latin typeface="Tw Cen MT" pitchFamily="34" charset="0"/>
              </a:rPr>
              <a:t>PROBLEM</a:t>
            </a:r>
            <a:r>
              <a:rPr lang="en-US" sz="3200" dirty="0" smtClean="0">
                <a:latin typeface="Tw Cen MT" pitchFamily="34" charset="0"/>
              </a:rPr>
              <a:t>:</a:t>
            </a:r>
            <a:r>
              <a:rPr lang="en-US" sz="2400" dirty="0" smtClean="0"/>
              <a:t> </a:t>
            </a:r>
          </a:p>
          <a:p>
            <a:pPr marL="45720" indent="0">
              <a:buNone/>
            </a:pPr>
            <a:r>
              <a:rPr lang="en-US" sz="2000" dirty="0" smtClean="0">
                <a:solidFill>
                  <a:schemeClr val="tx1"/>
                </a:solidFill>
                <a:latin typeface="Franklin Gothic Book" pitchFamily="34" charset="0"/>
              </a:rPr>
              <a:t>No mechanism to distribute solar powered lanterns to the &gt;500 million people in Africa without electricity</a:t>
            </a:r>
            <a:br>
              <a:rPr lang="en-US" sz="2000" dirty="0" smtClean="0">
                <a:solidFill>
                  <a:schemeClr val="tx1"/>
                </a:solidFill>
                <a:latin typeface="Franklin Gothic Book" pitchFamily="34" charset="0"/>
              </a:rPr>
            </a:br>
            <a:r>
              <a:rPr lang="en-US" sz="1400" dirty="0" smtClean="0">
                <a:latin typeface="Franklin Gothic Book" pitchFamily="34" charset="0"/>
              </a:rPr>
              <a:t/>
            </a:r>
            <a:br>
              <a:rPr lang="en-US" sz="1400" dirty="0" smtClean="0">
                <a:latin typeface="Franklin Gothic Book" pitchFamily="34" charset="0"/>
              </a:rPr>
            </a:br>
            <a:r>
              <a:rPr lang="en-US" dirty="0" smtClean="0">
                <a:latin typeface="Tw Cen MT" pitchFamily="34" charset="0"/>
              </a:rPr>
              <a:t>SOLUTION</a:t>
            </a:r>
            <a:r>
              <a:rPr lang="en-US" sz="3200" dirty="0" smtClean="0">
                <a:latin typeface="Tw Cen MT" pitchFamily="34" charset="0"/>
              </a:rPr>
              <a:t>:</a:t>
            </a:r>
            <a:r>
              <a:rPr lang="en-US" sz="2400" dirty="0" smtClean="0"/>
              <a:t> </a:t>
            </a:r>
          </a:p>
          <a:p>
            <a:pPr marL="45720" indent="0">
              <a:buNone/>
            </a:pPr>
            <a:r>
              <a:rPr lang="en-US" sz="2000" dirty="0" smtClean="0">
                <a:solidFill>
                  <a:schemeClr val="tx1"/>
                </a:solidFill>
                <a:latin typeface="Franklin Gothic Book" pitchFamily="34" charset="0"/>
              </a:rPr>
              <a:t>An </a:t>
            </a:r>
            <a:r>
              <a:rPr lang="en-US" sz="2000" dirty="0">
                <a:solidFill>
                  <a:schemeClr val="tx1"/>
                </a:solidFill>
                <a:latin typeface="Franklin Gothic Book" pitchFamily="34" charset="0"/>
              </a:rPr>
              <a:t>Avon-style network of “Solar Sisters” provides livelihoods and light to </a:t>
            </a:r>
            <a:r>
              <a:rPr lang="en-US" sz="2000" dirty="0" smtClean="0">
                <a:solidFill>
                  <a:schemeClr val="tx1"/>
                </a:solidFill>
                <a:latin typeface="Franklin Gothic Book" pitchFamily="34" charset="0"/>
              </a:rPr>
              <a:t>families</a:t>
            </a:r>
            <a:endParaRPr lang="en-US" sz="2000" dirty="0">
              <a:solidFill>
                <a:schemeClr val="tx1"/>
              </a:solidFill>
            </a:endParaRPr>
          </a:p>
        </p:txBody>
      </p:sp>
      <p:pic>
        <p:nvPicPr>
          <p:cNvPr id="9" name="Picture 8"/>
          <p:cNvPicPr>
            <a:picLocks noChangeAspect="1"/>
          </p:cNvPicPr>
          <p:nvPr/>
        </p:nvPicPr>
        <p:blipFill>
          <a:blip r:embed="rId5"/>
          <a:stretch>
            <a:fillRect/>
          </a:stretch>
        </p:blipFill>
        <p:spPr>
          <a:xfrm>
            <a:off x="7924800" y="5191125"/>
            <a:ext cx="990600" cy="1399419"/>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70068569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xmlns:mv="urn:schemas-microsoft-com:mac:vml">
      <p:transition spd="slow">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latin typeface="Tw Cen MT" pitchFamily="34" charset="0"/>
              </a:rPr>
              <a:t>Solar sister – </a:t>
            </a:r>
            <a:r>
              <a:rPr lang="en-US" dirty="0" err="1" smtClean="0">
                <a:latin typeface="Tw Cen MT" pitchFamily="34" charset="0"/>
              </a:rPr>
              <a:t>mt.</a:t>
            </a:r>
            <a:r>
              <a:rPr lang="en-US" dirty="0" smtClean="0">
                <a:latin typeface="Tw Cen MT" pitchFamily="34" charset="0"/>
              </a:rPr>
              <a:t> </a:t>
            </a:r>
            <a:r>
              <a:rPr lang="en-US" dirty="0" err="1" smtClean="0">
                <a:latin typeface="Tw Cen MT" pitchFamily="34" charset="0"/>
              </a:rPr>
              <a:t>elgon</a:t>
            </a:r>
            <a:endParaRPr lang="en-US" dirty="0">
              <a:latin typeface="Tw Cen MT" pitchFamily="34" charset="0"/>
            </a:endParaRPr>
          </a:p>
        </p:txBody>
      </p:sp>
      <p:pic>
        <p:nvPicPr>
          <p:cNvPr id="2" name="Picture 1" descr="IMG_1057.JPG"/>
          <p:cNvPicPr>
            <a:picLocks noChangeAspect="1"/>
          </p:cNvPicPr>
          <p:nvPr/>
        </p:nvPicPr>
        <p:blipFill rotWithShape="1">
          <a:blip r:embed="rId2" cstate="print">
            <a:extLst>
              <a:ext uri="{28A0092B-C50C-407E-A947-70E740481C1C}">
                <a14:useLocalDpi xmlns:a14="http://schemas.microsoft.com/office/drawing/2010/main" val="0"/>
              </a:ext>
            </a:extLst>
          </a:blip>
          <a:srcRect l="11667" t="16852" r="417" b="-16852"/>
          <a:stretch/>
        </p:blipFill>
        <p:spPr>
          <a:xfrm>
            <a:off x="800100" y="1447800"/>
            <a:ext cx="7581900" cy="6467972"/>
          </a:xfrm>
          <a:prstGeom prst="rect">
            <a:avLst/>
          </a:prstGeom>
        </p:spPr>
      </p:pic>
      <p:pic>
        <p:nvPicPr>
          <p:cNvPr id="4" name="Picture 3"/>
          <p:cNvPicPr>
            <a:picLocks noChangeAspect="1"/>
          </p:cNvPicPr>
          <p:nvPr/>
        </p:nvPicPr>
        <p:blipFill>
          <a:blip r:embed="rId3"/>
          <a:stretch>
            <a:fillRect/>
          </a:stretch>
        </p:blipFill>
        <p:spPr>
          <a:xfrm>
            <a:off x="7696200" y="152400"/>
            <a:ext cx="1295400" cy="1824507"/>
          </a:xfrm>
          <a:prstGeom prst="rect">
            <a:avLst/>
          </a:prstGeom>
        </p:spPr>
      </p:pic>
    </p:spTree>
    <p:extLst>
      <p:ext uri="{BB962C8B-B14F-4D97-AF65-F5344CB8AC3E}">
        <p14:creationId xmlns:p14="http://schemas.microsoft.com/office/powerpoint/2010/main" val="41164453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2438400"/>
            <a:ext cx="8407893" cy="3124200"/>
          </a:xfrm>
        </p:spPr>
        <p:txBody>
          <a:bodyPr>
            <a:normAutofit/>
          </a:bodyPr>
          <a:lstStyle/>
          <a:p>
            <a:r>
              <a:rPr lang="en-US" sz="2800" dirty="0" smtClean="0">
                <a:latin typeface="Franklin Gothic Book"/>
                <a:cs typeface="Franklin Gothic Book"/>
              </a:rPr>
              <a:t> Import tariffs on solar</a:t>
            </a:r>
          </a:p>
          <a:p>
            <a:r>
              <a:rPr lang="en-US" sz="2800" dirty="0" smtClean="0">
                <a:latin typeface="Franklin Gothic Book"/>
                <a:cs typeface="Franklin Gothic Book"/>
              </a:rPr>
              <a:t> Kerosene subsidies</a:t>
            </a:r>
          </a:p>
          <a:p>
            <a:r>
              <a:rPr lang="en-US" sz="2800" dirty="0" smtClean="0">
                <a:latin typeface="Franklin Gothic Book"/>
                <a:cs typeface="Franklin Gothic Book"/>
              </a:rPr>
              <a:t> National strategies focused on grid expansion</a:t>
            </a:r>
          </a:p>
          <a:p>
            <a:r>
              <a:rPr lang="en-US" sz="2800" dirty="0" smtClean="0">
                <a:latin typeface="Franklin Gothic Book"/>
                <a:cs typeface="Franklin Gothic Book"/>
              </a:rPr>
              <a:t> Carbon market access</a:t>
            </a:r>
          </a:p>
          <a:p>
            <a:pPr>
              <a:buNone/>
            </a:pPr>
            <a:endParaRPr lang="en-US" sz="2800" dirty="0" smtClean="0">
              <a:latin typeface="Franklin Gothic Book"/>
              <a:cs typeface="Franklin Gothic Book"/>
            </a:endParaRPr>
          </a:p>
          <a:p>
            <a:endParaRPr lang="en-US" sz="2800" dirty="0">
              <a:latin typeface="Franklin Gothic Book"/>
              <a:cs typeface="Franklin Gothic Book"/>
            </a:endParaRPr>
          </a:p>
        </p:txBody>
      </p:sp>
      <p:sp>
        <p:nvSpPr>
          <p:cNvPr id="3" name="Title 2"/>
          <p:cNvSpPr>
            <a:spLocks noGrp="1"/>
          </p:cNvSpPr>
          <p:nvPr>
            <p:ph type="title"/>
          </p:nvPr>
        </p:nvSpPr>
        <p:spPr/>
        <p:txBody>
          <a:bodyPr/>
          <a:lstStyle/>
          <a:p>
            <a:r>
              <a:rPr lang="en-US" sz="2800" dirty="0" smtClean="0">
                <a:latin typeface="Tw Cen MT"/>
                <a:cs typeface="Tw Cen MT"/>
              </a:rPr>
              <a:t>CONTEXTUAL FACTORS INFLUENCING ADOPTION OF OFF-GRID ENERGY solutions</a:t>
            </a:r>
            <a:endParaRPr lang="en-US" sz="2800" dirty="0">
              <a:latin typeface="Tw Cen MT"/>
              <a:cs typeface="Tw Cen MT"/>
            </a:endParaRP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endParaRPr lang="en-US" dirty="0"/>
          </a:p>
        </p:txBody>
      </p:sp>
      <p:sp>
        <p:nvSpPr>
          <p:cNvPr id="5" name="Title 4"/>
          <p:cNvSpPr>
            <a:spLocks noGrp="1"/>
          </p:cNvSpPr>
          <p:nvPr>
            <p:ph type="title"/>
          </p:nvPr>
        </p:nvSpPr>
        <p:spPr/>
        <p:txBody>
          <a:bodyPr/>
          <a:lstStyle/>
          <a:p>
            <a:r>
              <a:rPr lang="en-US" dirty="0" smtClean="0">
                <a:latin typeface="Tw Cen MT"/>
                <a:cs typeface="Tw Cen MT"/>
              </a:rPr>
              <a:t>Mobile Money DEMAND CURVES</a:t>
            </a:r>
            <a:endParaRPr lang="en-US" dirty="0">
              <a:latin typeface="Tw Cen MT"/>
              <a:cs typeface="Tw Cen MT"/>
            </a:endParaRPr>
          </a:p>
        </p:txBody>
      </p:sp>
      <p:pic>
        <p:nvPicPr>
          <p:cNvPr id="8" name="Picture 7"/>
          <p:cNvPicPr/>
          <p:nvPr/>
        </p:nvPicPr>
        <p:blipFill>
          <a:blip r:embed="rId2">
            <a:extLst>
              <a:ext uri="{28A0092B-C50C-407E-A947-70E740481C1C}">
                <a14:useLocalDpi xmlns:a14="http://schemas.microsoft.com/office/drawing/2010/main" val="0"/>
              </a:ext>
            </a:extLst>
          </a:blip>
          <a:srcRect/>
          <a:stretch>
            <a:fillRect/>
          </a:stretch>
        </p:blipFill>
        <p:spPr bwMode="auto">
          <a:xfrm>
            <a:off x="533400" y="1600200"/>
            <a:ext cx="8153400" cy="5105400"/>
          </a:xfrm>
          <a:prstGeom prst="rect">
            <a:avLst/>
          </a:prstGeom>
          <a:noFill/>
          <a:ln>
            <a:noFill/>
          </a:ln>
        </p:spPr>
      </p:pic>
    </p:spTree>
    <p:extLst>
      <p:ext uri="{BB962C8B-B14F-4D97-AF65-F5344CB8AC3E}">
        <p14:creationId xmlns:p14="http://schemas.microsoft.com/office/powerpoint/2010/main" val="1077578982"/>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28600" y="4190999"/>
            <a:ext cx="8686799" cy="2133601"/>
          </a:xfrm>
        </p:spPr>
        <p:txBody>
          <a:bodyPr>
            <a:normAutofit lnSpcReduction="10000"/>
          </a:bodyPr>
          <a:lstStyle/>
          <a:p>
            <a:r>
              <a:rPr lang="en-US" sz="1800" dirty="0" smtClean="0"/>
              <a:t>Kenya and Nigeria have least developed financial services</a:t>
            </a:r>
          </a:p>
          <a:p>
            <a:r>
              <a:rPr lang="en-US" sz="1800" dirty="0" smtClean="0"/>
              <a:t>Sri Lanka and Thailand have a more developed infrastructure</a:t>
            </a:r>
          </a:p>
          <a:p>
            <a:r>
              <a:rPr lang="en-US" sz="1800" dirty="0" smtClean="0"/>
              <a:t>Brazil, Japan, and the US have the most advanced banking structure</a:t>
            </a:r>
          </a:p>
          <a:p>
            <a:r>
              <a:rPr lang="en-US" sz="1800" dirty="0" smtClean="0"/>
              <a:t>Developing countries typically have larger unbanked populations with high demand for low-cost, low-speed weekly or monthly transactions</a:t>
            </a:r>
          </a:p>
          <a:p>
            <a:r>
              <a:rPr lang="en-US" sz="1800" dirty="0" smtClean="0"/>
              <a:t>Developed economies have stronger demand for NFC high volume transactions</a:t>
            </a:r>
            <a:endParaRPr lang="en-US" sz="1800" dirty="0"/>
          </a:p>
        </p:txBody>
      </p:sp>
      <p:sp>
        <p:nvSpPr>
          <p:cNvPr id="5" name="Title 4"/>
          <p:cNvSpPr>
            <a:spLocks noGrp="1"/>
          </p:cNvSpPr>
          <p:nvPr>
            <p:ph type="title"/>
          </p:nvPr>
        </p:nvSpPr>
        <p:spPr/>
        <p:txBody>
          <a:bodyPr/>
          <a:lstStyle/>
          <a:p>
            <a:r>
              <a:rPr lang="en-US" dirty="0" smtClean="0">
                <a:latin typeface="Tw Cen MT"/>
                <a:cs typeface="Tw Cen MT"/>
              </a:rPr>
              <a:t>Financial sector </a:t>
            </a:r>
            <a:br>
              <a:rPr lang="en-US" dirty="0" smtClean="0">
                <a:latin typeface="Tw Cen MT"/>
                <a:cs typeface="Tw Cen MT"/>
              </a:rPr>
            </a:br>
            <a:r>
              <a:rPr lang="en-US" dirty="0" smtClean="0">
                <a:latin typeface="Tw Cen MT"/>
                <a:cs typeface="Tw Cen MT"/>
              </a:rPr>
              <a:t>development indicators</a:t>
            </a:r>
            <a:endParaRPr lang="en-US" dirty="0">
              <a:latin typeface="Tw Cen MT"/>
              <a:cs typeface="Tw Cen MT"/>
            </a:endParaRPr>
          </a:p>
        </p:txBody>
      </p:sp>
      <p:sp>
        <p:nvSpPr>
          <p:cNvPr id="2" name="TextBox 1"/>
          <p:cNvSpPr txBox="1"/>
          <p:nvPr/>
        </p:nvSpPr>
        <p:spPr>
          <a:xfrm>
            <a:off x="381000" y="6321623"/>
            <a:ext cx="4800600" cy="307777"/>
          </a:xfrm>
          <a:prstGeom prst="rect">
            <a:avLst/>
          </a:prstGeom>
          <a:noFill/>
        </p:spPr>
        <p:txBody>
          <a:bodyPr wrap="square" rtlCol="0">
            <a:spAutoFit/>
          </a:bodyPr>
          <a:lstStyle/>
          <a:p>
            <a:r>
              <a:rPr lang="en-US" sz="1400" dirty="0" smtClean="0"/>
              <a:t>Source: IFC Mobile Money Study 2011, Summary Report</a:t>
            </a:r>
            <a:endParaRPr lang="en-US" sz="1400" dirty="0"/>
          </a:p>
        </p:txBody>
      </p:sp>
      <p:pic>
        <p:nvPicPr>
          <p:cNvPr id="7" name="Picture 6"/>
          <p:cNvPicPr/>
          <p:nvPr/>
        </p:nvPicPr>
        <p:blipFill>
          <a:blip r:embed="rId2">
            <a:extLst>
              <a:ext uri="{28A0092B-C50C-407E-A947-70E740481C1C}">
                <a14:useLocalDpi xmlns:a14="http://schemas.microsoft.com/office/drawing/2010/main" val="0"/>
              </a:ext>
            </a:extLst>
          </a:blip>
          <a:srcRect/>
          <a:stretch>
            <a:fillRect/>
          </a:stretch>
        </p:blipFill>
        <p:spPr bwMode="auto">
          <a:xfrm>
            <a:off x="152400" y="1600200"/>
            <a:ext cx="8839200" cy="2590800"/>
          </a:xfrm>
          <a:prstGeom prst="rect">
            <a:avLst/>
          </a:prstGeom>
          <a:noFill/>
          <a:ln>
            <a:noFill/>
          </a:ln>
        </p:spPr>
      </p:pic>
    </p:spTree>
    <p:extLst>
      <p:ext uri="{BB962C8B-B14F-4D97-AF65-F5344CB8AC3E}">
        <p14:creationId xmlns:p14="http://schemas.microsoft.com/office/powerpoint/2010/main" val="1032930738"/>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dirty="0" smtClean="0"/>
              <a:t>Kenya population</a:t>
            </a:r>
          </a:p>
          <a:p>
            <a:r>
              <a:rPr lang="en-US" dirty="0" smtClean="0"/>
              <a:t>Launched in 2007 </a:t>
            </a:r>
          </a:p>
          <a:p>
            <a:r>
              <a:rPr lang="en-US" dirty="0" err="1" smtClean="0"/>
              <a:t>Safari.com</a:t>
            </a:r>
            <a:r>
              <a:rPr lang="en-US" dirty="0" smtClean="0"/>
              <a:t> 70% market</a:t>
            </a:r>
          </a:p>
          <a:p>
            <a:r>
              <a:rPr lang="en-US" dirty="0" smtClean="0"/>
              <a:t>m-</a:t>
            </a:r>
            <a:r>
              <a:rPr lang="en-US" dirty="0" err="1" smtClean="0"/>
              <a:t>Pesa</a:t>
            </a:r>
            <a:r>
              <a:rPr lang="en-US" dirty="0" smtClean="0"/>
              <a:t> 83% share</a:t>
            </a:r>
          </a:p>
          <a:p>
            <a:endParaRPr lang="en-US" dirty="0"/>
          </a:p>
        </p:txBody>
      </p:sp>
      <p:sp>
        <p:nvSpPr>
          <p:cNvPr id="5" name="Title 4"/>
          <p:cNvSpPr>
            <a:spLocks noGrp="1"/>
          </p:cNvSpPr>
          <p:nvPr>
            <p:ph type="title"/>
          </p:nvPr>
        </p:nvSpPr>
        <p:spPr/>
        <p:txBody>
          <a:bodyPr/>
          <a:lstStyle/>
          <a:p>
            <a:r>
              <a:rPr lang="en-US" dirty="0" smtClean="0"/>
              <a:t>CURRENT AND PROJECTED M-PESA USERS IN KENYA</a:t>
            </a:r>
            <a:endParaRPr lang="en-US" dirty="0"/>
          </a:p>
        </p:txBody>
      </p:sp>
      <p:sp>
        <p:nvSpPr>
          <p:cNvPr id="2" name="TextBox 1"/>
          <p:cNvSpPr txBox="1"/>
          <p:nvPr/>
        </p:nvSpPr>
        <p:spPr>
          <a:xfrm>
            <a:off x="4267200" y="6321623"/>
            <a:ext cx="4800600" cy="307777"/>
          </a:xfrm>
          <a:prstGeom prst="rect">
            <a:avLst/>
          </a:prstGeom>
          <a:noFill/>
        </p:spPr>
        <p:txBody>
          <a:bodyPr wrap="square" rtlCol="0">
            <a:spAutoFit/>
          </a:bodyPr>
          <a:lstStyle/>
          <a:p>
            <a:r>
              <a:rPr lang="en-US" sz="1400" dirty="0" smtClean="0"/>
              <a:t>Source: IFC Mobile Money Study 2011, Summary Report</a:t>
            </a:r>
            <a:endParaRPr lang="en-US" sz="1400" dirty="0"/>
          </a:p>
        </p:txBody>
      </p:sp>
      <p:pic>
        <p:nvPicPr>
          <p:cNvPr id="7" name="Picture 6"/>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619250"/>
            <a:ext cx="4724400" cy="2800350"/>
          </a:xfrm>
          <a:prstGeom prst="rect">
            <a:avLst/>
          </a:prstGeom>
          <a:noFill/>
          <a:ln>
            <a:noFill/>
          </a:ln>
        </p:spPr>
      </p:pic>
      <p:pic>
        <p:nvPicPr>
          <p:cNvPr id="8" name="Picture 7"/>
          <p:cNvPicPr/>
          <p:nvPr/>
        </p:nvPicPr>
        <p:blipFill>
          <a:blip r:embed="rId3">
            <a:extLst>
              <a:ext uri="{28A0092B-C50C-407E-A947-70E740481C1C}">
                <a14:useLocalDpi xmlns:a14="http://schemas.microsoft.com/office/drawing/2010/main" val="0"/>
              </a:ext>
            </a:extLst>
          </a:blip>
          <a:srcRect/>
          <a:stretch>
            <a:fillRect/>
          </a:stretch>
        </p:blipFill>
        <p:spPr bwMode="auto">
          <a:xfrm>
            <a:off x="152400" y="3733800"/>
            <a:ext cx="4114800" cy="2933700"/>
          </a:xfrm>
          <a:prstGeom prst="rect">
            <a:avLst/>
          </a:prstGeom>
          <a:noFill/>
          <a:ln>
            <a:noFill/>
          </a:ln>
        </p:spPr>
      </p:pic>
    </p:spTree>
    <p:extLst>
      <p:ext uri="{BB962C8B-B14F-4D97-AF65-F5344CB8AC3E}">
        <p14:creationId xmlns:p14="http://schemas.microsoft.com/office/powerpoint/2010/main" val="9343789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0" y="228600"/>
            <a:ext cx="5039360" cy="1219200"/>
          </a:xfrm>
          <a:prstGeom prst="rect">
            <a:avLst/>
          </a:prstGeom>
        </p:spPr>
      </p:pic>
      <p:grpSp>
        <p:nvGrpSpPr>
          <p:cNvPr id="10" name="Group 9"/>
          <p:cNvGrpSpPr/>
          <p:nvPr/>
        </p:nvGrpSpPr>
        <p:grpSpPr>
          <a:xfrm>
            <a:off x="304800" y="1676400"/>
            <a:ext cx="8568952" cy="646331"/>
            <a:chOff x="222776" y="2731662"/>
            <a:chExt cx="8280920" cy="803648"/>
          </a:xfrm>
        </p:grpSpPr>
        <p:sp>
          <p:nvSpPr>
            <p:cNvPr id="11" name="TextBox 10"/>
            <p:cNvSpPr txBox="1"/>
            <p:nvPr/>
          </p:nvSpPr>
          <p:spPr>
            <a:xfrm>
              <a:off x="222776" y="2731662"/>
              <a:ext cx="8280920" cy="803648"/>
            </a:xfrm>
            <a:prstGeom prst="rect">
              <a:avLst/>
            </a:prstGeom>
            <a:noFill/>
          </p:spPr>
          <p:txBody>
            <a:bodyPr wrap="square" rtlCol="0">
              <a:spAutoFit/>
            </a:bodyPr>
            <a:lstStyle/>
            <a:p>
              <a:pPr algn="ctr"/>
              <a:r>
                <a:rPr lang="en-US" sz="3600" dirty="0" smtClean="0">
                  <a:solidFill>
                    <a:srgbClr val="747273"/>
                  </a:solidFill>
                  <a:latin typeface="Trebuchet MS" pitchFamily="34" charset="0"/>
                </a:rPr>
                <a:t>The		               of Mobile Money</a:t>
              </a:r>
              <a:endParaRPr lang="en-US" sz="3600" dirty="0">
                <a:solidFill>
                  <a:srgbClr val="747273"/>
                </a:solidFill>
                <a:latin typeface="Trebuchet MS" pitchFamily="34" charset="0"/>
              </a:endParaRPr>
            </a:p>
          </p:txBody>
        </p:sp>
        <p:pic>
          <p:nvPicPr>
            <p:cNvPr id="12" name="Picture 2" descr="http://t0.gstatic.com/images?q=tbn:ANd9GcRP-uO5C0k7A1GgRy0-0bD3y3Ij0AKxhQfIP3lYybgju-sO_qR_&amp;t=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826" b="19559"/>
            <a:stretch/>
          </p:blipFill>
          <p:spPr bwMode="auto">
            <a:xfrm>
              <a:off x="1842826" y="2826408"/>
              <a:ext cx="2559613" cy="614824"/>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Cloud 12"/>
          <p:cNvSpPr/>
          <p:nvPr/>
        </p:nvSpPr>
        <p:spPr>
          <a:xfrm>
            <a:off x="1905000" y="2514600"/>
            <a:ext cx="4656137" cy="3462338"/>
          </a:xfrm>
          <a:prstGeom prst="cloud">
            <a:avLst/>
          </a:prstGeom>
          <a:solidFill>
            <a:schemeClr val="accent1">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4" name="Group 27"/>
          <p:cNvGrpSpPr>
            <a:grpSpLocks/>
          </p:cNvGrpSpPr>
          <p:nvPr/>
        </p:nvGrpSpPr>
        <p:grpSpPr bwMode="auto">
          <a:xfrm>
            <a:off x="990600" y="2514600"/>
            <a:ext cx="417513" cy="758825"/>
            <a:chOff x="2339752" y="2650840"/>
            <a:chExt cx="1224136" cy="2218320"/>
          </a:xfrm>
        </p:grpSpPr>
        <p:sp>
          <p:nvSpPr>
            <p:cNvPr id="15" name="Rounded Rectangle 14"/>
            <p:cNvSpPr/>
            <p:nvPr/>
          </p:nvSpPr>
          <p:spPr>
            <a:xfrm>
              <a:off x="3205490" y="2650840"/>
              <a:ext cx="204798" cy="733252"/>
            </a:xfrm>
            <a:prstGeom prst="roundRect">
              <a:avLst/>
            </a:prstGeom>
            <a:solidFill>
              <a:srgbClr val="747273"/>
            </a:solidFill>
            <a:ln>
              <a:solidFill>
                <a:srgbClr val="74727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Rounded Rectangle 15"/>
            <p:cNvSpPr/>
            <p:nvPr/>
          </p:nvSpPr>
          <p:spPr>
            <a:xfrm>
              <a:off x="2339752" y="2855037"/>
              <a:ext cx="1224136" cy="2014123"/>
            </a:xfrm>
            <a:prstGeom prst="roundRect">
              <a:avLst/>
            </a:prstGeom>
            <a:solidFill>
              <a:srgbClr val="747273"/>
            </a:solidFill>
            <a:ln>
              <a:solidFill>
                <a:srgbClr val="74727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Rounded Rectangle 16"/>
            <p:cNvSpPr/>
            <p:nvPr/>
          </p:nvSpPr>
          <p:spPr>
            <a:xfrm>
              <a:off x="2409571" y="3045310"/>
              <a:ext cx="1084498" cy="733252"/>
            </a:xfrm>
            <a:prstGeom prst="roundRect">
              <a:avLst/>
            </a:prstGeom>
            <a:solidFill>
              <a:schemeClr val="bg1"/>
            </a:solidFill>
            <a:ln>
              <a:solidFill>
                <a:srgbClr val="74727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18" name="Group 27"/>
          <p:cNvGrpSpPr>
            <a:grpSpLocks/>
          </p:cNvGrpSpPr>
          <p:nvPr/>
        </p:nvGrpSpPr>
        <p:grpSpPr bwMode="auto">
          <a:xfrm>
            <a:off x="304800" y="3200400"/>
            <a:ext cx="417513" cy="758825"/>
            <a:chOff x="2339752" y="2650840"/>
            <a:chExt cx="1224136" cy="2218320"/>
          </a:xfrm>
        </p:grpSpPr>
        <p:sp>
          <p:nvSpPr>
            <p:cNvPr id="19" name="Rounded Rectangle 18"/>
            <p:cNvSpPr/>
            <p:nvPr/>
          </p:nvSpPr>
          <p:spPr>
            <a:xfrm>
              <a:off x="3205490" y="2650840"/>
              <a:ext cx="204798" cy="733252"/>
            </a:xfrm>
            <a:prstGeom prst="roundRect">
              <a:avLst/>
            </a:prstGeom>
            <a:solidFill>
              <a:srgbClr val="747273"/>
            </a:solidFill>
            <a:ln>
              <a:solidFill>
                <a:srgbClr val="74727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Rounded Rectangle 19"/>
            <p:cNvSpPr/>
            <p:nvPr/>
          </p:nvSpPr>
          <p:spPr>
            <a:xfrm>
              <a:off x="2339752" y="2855037"/>
              <a:ext cx="1224136" cy="2014123"/>
            </a:xfrm>
            <a:prstGeom prst="roundRect">
              <a:avLst/>
            </a:prstGeom>
            <a:solidFill>
              <a:srgbClr val="747273"/>
            </a:solidFill>
            <a:ln>
              <a:solidFill>
                <a:srgbClr val="74727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Rounded Rectangle 20"/>
            <p:cNvSpPr/>
            <p:nvPr/>
          </p:nvSpPr>
          <p:spPr>
            <a:xfrm>
              <a:off x="2409571" y="3045310"/>
              <a:ext cx="1084498" cy="733252"/>
            </a:xfrm>
            <a:prstGeom prst="roundRect">
              <a:avLst/>
            </a:prstGeom>
            <a:solidFill>
              <a:schemeClr val="bg1"/>
            </a:solidFill>
            <a:ln>
              <a:solidFill>
                <a:srgbClr val="74727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22" name="Group 27"/>
          <p:cNvGrpSpPr>
            <a:grpSpLocks/>
          </p:cNvGrpSpPr>
          <p:nvPr/>
        </p:nvGrpSpPr>
        <p:grpSpPr bwMode="auto">
          <a:xfrm>
            <a:off x="838200" y="3962400"/>
            <a:ext cx="417513" cy="758825"/>
            <a:chOff x="2339752" y="2650840"/>
            <a:chExt cx="1224136" cy="2218320"/>
          </a:xfrm>
        </p:grpSpPr>
        <p:sp>
          <p:nvSpPr>
            <p:cNvPr id="23" name="Rounded Rectangle 22"/>
            <p:cNvSpPr/>
            <p:nvPr/>
          </p:nvSpPr>
          <p:spPr>
            <a:xfrm>
              <a:off x="3205490" y="2650840"/>
              <a:ext cx="204798" cy="733252"/>
            </a:xfrm>
            <a:prstGeom prst="roundRect">
              <a:avLst/>
            </a:prstGeom>
            <a:solidFill>
              <a:srgbClr val="747273"/>
            </a:solidFill>
            <a:ln>
              <a:solidFill>
                <a:srgbClr val="74727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Rounded Rectangle 23"/>
            <p:cNvSpPr/>
            <p:nvPr/>
          </p:nvSpPr>
          <p:spPr>
            <a:xfrm>
              <a:off x="2339752" y="2855037"/>
              <a:ext cx="1224136" cy="2014123"/>
            </a:xfrm>
            <a:prstGeom prst="roundRect">
              <a:avLst/>
            </a:prstGeom>
            <a:solidFill>
              <a:srgbClr val="747273"/>
            </a:solidFill>
            <a:ln>
              <a:solidFill>
                <a:srgbClr val="74727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Rounded Rectangle 24"/>
            <p:cNvSpPr/>
            <p:nvPr/>
          </p:nvSpPr>
          <p:spPr>
            <a:xfrm>
              <a:off x="2409571" y="3045310"/>
              <a:ext cx="1084498" cy="733252"/>
            </a:xfrm>
            <a:prstGeom prst="roundRect">
              <a:avLst/>
            </a:prstGeom>
            <a:solidFill>
              <a:schemeClr val="bg1"/>
            </a:solidFill>
            <a:ln>
              <a:solidFill>
                <a:srgbClr val="74727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26" name="Group 27"/>
          <p:cNvGrpSpPr>
            <a:grpSpLocks/>
          </p:cNvGrpSpPr>
          <p:nvPr/>
        </p:nvGrpSpPr>
        <p:grpSpPr bwMode="auto">
          <a:xfrm>
            <a:off x="304800" y="4800600"/>
            <a:ext cx="417513" cy="758825"/>
            <a:chOff x="2339752" y="2650840"/>
            <a:chExt cx="1224136" cy="2218320"/>
          </a:xfrm>
        </p:grpSpPr>
        <p:sp>
          <p:nvSpPr>
            <p:cNvPr id="27" name="Rounded Rectangle 26"/>
            <p:cNvSpPr/>
            <p:nvPr/>
          </p:nvSpPr>
          <p:spPr>
            <a:xfrm>
              <a:off x="3205490" y="2650840"/>
              <a:ext cx="204798" cy="733252"/>
            </a:xfrm>
            <a:prstGeom prst="roundRect">
              <a:avLst/>
            </a:prstGeom>
            <a:solidFill>
              <a:srgbClr val="747273"/>
            </a:solidFill>
            <a:ln>
              <a:solidFill>
                <a:srgbClr val="74727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Rounded Rectangle 27"/>
            <p:cNvSpPr/>
            <p:nvPr/>
          </p:nvSpPr>
          <p:spPr>
            <a:xfrm>
              <a:off x="2339752" y="2855037"/>
              <a:ext cx="1224136" cy="2014123"/>
            </a:xfrm>
            <a:prstGeom prst="roundRect">
              <a:avLst/>
            </a:prstGeom>
            <a:solidFill>
              <a:srgbClr val="747273"/>
            </a:solidFill>
            <a:ln>
              <a:solidFill>
                <a:srgbClr val="74727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Rounded Rectangle 28"/>
            <p:cNvSpPr/>
            <p:nvPr/>
          </p:nvSpPr>
          <p:spPr>
            <a:xfrm>
              <a:off x="2409571" y="3045310"/>
              <a:ext cx="1084498" cy="733252"/>
            </a:xfrm>
            <a:prstGeom prst="roundRect">
              <a:avLst/>
            </a:prstGeom>
            <a:solidFill>
              <a:schemeClr val="bg1"/>
            </a:solidFill>
            <a:ln>
              <a:solidFill>
                <a:srgbClr val="74727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cxnSp>
        <p:nvCxnSpPr>
          <p:cNvPr id="30" name="Straight Connector 29"/>
          <p:cNvCxnSpPr/>
          <p:nvPr/>
        </p:nvCxnSpPr>
        <p:spPr>
          <a:xfrm>
            <a:off x="1447800" y="3124200"/>
            <a:ext cx="1219200" cy="381000"/>
          </a:xfrm>
          <a:prstGeom prst="line">
            <a:avLst/>
          </a:prstGeom>
          <a:ln>
            <a:solidFill>
              <a:srgbClr val="747273"/>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62000" y="3657600"/>
            <a:ext cx="1905000" cy="228600"/>
          </a:xfrm>
          <a:prstGeom prst="line">
            <a:avLst/>
          </a:prstGeom>
          <a:ln>
            <a:solidFill>
              <a:srgbClr val="747273"/>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1371600" y="4343400"/>
            <a:ext cx="1295400" cy="76200"/>
          </a:xfrm>
          <a:prstGeom prst="line">
            <a:avLst/>
          </a:prstGeom>
          <a:ln>
            <a:solidFill>
              <a:srgbClr val="747273"/>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762000" y="4724400"/>
            <a:ext cx="1905000" cy="533400"/>
          </a:xfrm>
          <a:prstGeom prst="line">
            <a:avLst/>
          </a:prstGeom>
          <a:ln>
            <a:solidFill>
              <a:srgbClr val="747273"/>
            </a:solidFill>
            <a:prstDash val="dash"/>
          </a:ln>
        </p:spPr>
        <p:style>
          <a:lnRef idx="1">
            <a:schemeClr val="accent1"/>
          </a:lnRef>
          <a:fillRef idx="0">
            <a:schemeClr val="accent1"/>
          </a:fillRef>
          <a:effectRef idx="0">
            <a:schemeClr val="accent1"/>
          </a:effectRef>
          <a:fontRef idx="minor">
            <a:schemeClr val="tx1"/>
          </a:fontRef>
        </p:style>
      </p:cxnSp>
      <p:sp>
        <p:nvSpPr>
          <p:cNvPr id="40" name="AutoShape 2"/>
          <p:cNvSpPr>
            <a:spLocks noChangeArrowheads="1"/>
          </p:cNvSpPr>
          <p:nvPr/>
        </p:nvSpPr>
        <p:spPr bwMode="auto">
          <a:xfrm>
            <a:off x="2667000" y="3124200"/>
            <a:ext cx="2170112" cy="2184400"/>
          </a:xfrm>
          <a:prstGeom prst="rightArrowCallout">
            <a:avLst>
              <a:gd name="adj1" fmla="val 25165"/>
              <a:gd name="adj2" fmla="val 25165"/>
              <a:gd name="adj3" fmla="val 16667"/>
              <a:gd name="adj4" fmla="val 66667"/>
            </a:avLst>
          </a:prstGeom>
          <a:solidFill>
            <a:srgbClr val="57C2EC"/>
          </a:solidFill>
          <a:ln>
            <a:noFill/>
          </a:ln>
          <a:extLst>
            <a:ext uri="{91240B29-F687-4f45-9708-019B960494DF}">
              <a14:hiddenLine xmlns:a14="http://schemas.microsoft.com/office/drawing/2010/main" w="3175">
                <a:solidFill>
                  <a:srgbClr val="000000"/>
                </a:solidFill>
                <a:miter lim="800000"/>
                <a:headEnd/>
                <a:tailEnd/>
              </a14:hiddenLine>
            </a:ext>
          </a:extLst>
        </p:spPr>
        <p:txBody>
          <a:bodyPr lIns="36576" tIns="36576" rIns="36576" bIns="36576"/>
          <a:lstStyle/>
          <a:p>
            <a:endParaRPr lang="en-US">
              <a:latin typeface="Trebuchet MS" pitchFamily="34" charset="0"/>
            </a:endParaRPr>
          </a:p>
        </p:txBody>
      </p:sp>
      <p:sp>
        <p:nvSpPr>
          <p:cNvPr id="45" name="AutoShape 3"/>
          <p:cNvSpPr>
            <a:spLocks noChangeArrowheads="1"/>
          </p:cNvSpPr>
          <p:nvPr/>
        </p:nvSpPr>
        <p:spPr bwMode="auto">
          <a:xfrm>
            <a:off x="2743200" y="3200400"/>
            <a:ext cx="1216025" cy="423863"/>
          </a:xfrm>
          <a:prstGeom prst="roundRect">
            <a:avLst>
              <a:gd name="adj" fmla="val 50000"/>
            </a:avLst>
          </a:prstGeom>
          <a:solidFill>
            <a:srgbClr val="747273"/>
          </a:solidFill>
          <a:ln w="9525">
            <a:solidFill>
              <a:srgbClr val="747273"/>
            </a:solidFill>
            <a:round/>
            <a:headEnd/>
            <a:tailEnd/>
          </a:ln>
        </p:spPr>
        <p:txBody>
          <a:bodyPr lIns="36576" tIns="36576" rIns="36576" bIns="36576"/>
          <a:lstStyle/>
          <a:p>
            <a:pPr algn="ctr"/>
            <a:r>
              <a:rPr lang="en-US" b="1" dirty="0">
                <a:solidFill>
                  <a:srgbClr val="FFFFFF"/>
                </a:solidFill>
                <a:latin typeface="Trebuchet MS" pitchFamily="34" charset="0"/>
              </a:rPr>
              <a:t>M-Money</a:t>
            </a:r>
            <a:endParaRPr lang="en-US" dirty="0">
              <a:latin typeface="Trebuchet MS" pitchFamily="34" charset="0"/>
            </a:endParaRPr>
          </a:p>
        </p:txBody>
      </p:sp>
      <p:sp>
        <p:nvSpPr>
          <p:cNvPr id="46" name="AutoShape 3"/>
          <p:cNvSpPr>
            <a:spLocks noChangeArrowheads="1"/>
          </p:cNvSpPr>
          <p:nvPr/>
        </p:nvSpPr>
        <p:spPr bwMode="auto">
          <a:xfrm>
            <a:off x="2743200" y="3733800"/>
            <a:ext cx="1216025" cy="423863"/>
          </a:xfrm>
          <a:prstGeom prst="roundRect">
            <a:avLst>
              <a:gd name="adj" fmla="val 50000"/>
            </a:avLst>
          </a:prstGeom>
          <a:solidFill>
            <a:srgbClr val="747273"/>
          </a:solidFill>
          <a:ln w="9525">
            <a:solidFill>
              <a:srgbClr val="747273"/>
            </a:solidFill>
            <a:round/>
            <a:headEnd/>
            <a:tailEnd/>
          </a:ln>
        </p:spPr>
        <p:txBody>
          <a:bodyPr lIns="36576" tIns="36576" rIns="36576" bIns="36576"/>
          <a:lstStyle/>
          <a:p>
            <a:pPr algn="ctr"/>
            <a:r>
              <a:rPr lang="en-US" b="1" dirty="0">
                <a:solidFill>
                  <a:srgbClr val="FFFFFF"/>
                </a:solidFill>
                <a:latin typeface="Trebuchet MS" pitchFamily="34" charset="0"/>
              </a:rPr>
              <a:t>M-Money</a:t>
            </a:r>
            <a:endParaRPr lang="en-US" dirty="0">
              <a:latin typeface="Trebuchet MS" pitchFamily="34" charset="0"/>
            </a:endParaRPr>
          </a:p>
        </p:txBody>
      </p:sp>
      <p:sp>
        <p:nvSpPr>
          <p:cNvPr id="47" name="AutoShape 3"/>
          <p:cNvSpPr>
            <a:spLocks noChangeArrowheads="1"/>
          </p:cNvSpPr>
          <p:nvPr/>
        </p:nvSpPr>
        <p:spPr bwMode="auto">
          <a:xfrm>
            <a:off x="2743200" y="4267200"/>
            <a:ext cx="1216025" cy="423863"/>
          </a:xfrm>
          <a:prstGeom prst="roundRect">
            <a:avLst>
              <a:gd name="adj" fmla="val 50000"/>
            </a:avLst>
          </a:prstGeom>
          <a:solidFill>
            <a:srgbClr val="747273"/>
          </a:solidFill>
          <a:ln w="9525">
            <a:solidFill>
              <a:srgbClr val="747273"/>
            </a:solidFill>
            <a:round/>
            <a:headEnd/>
            <a:tailEnd/>
          </a:ln>
        </p:spPr>
        <p:txBody>
          <a:bodyPr lIns="36576" tIns="36576" rIns="36576" bIns="36576"/>
          <a:lstStyle/>
          <a:p>
            <a:pPr algn="ctr"/>
            <a:r>
              <a:rPr lang="en-US" b="1" dirty="0">
                <a:solidFill>
                  <a:srgbClr val="FFFFFF"/>
                </a:solidFill>
                <a:latin typeface="Trebuchet MS" pitchFamily="34" charset="0"/>
              </a:rPr>
              <a:t>M-Money</a:t>
            </a:r>
            <a:endParaRPr lang="en-US" dirty="0">
              <a:latin typeface="Trebuchet MS" pitchFamily="34" charset="0"/>
            </a:endParaRPr>
          </a:p>
        </p:txBody>
      </p:sp>
      <p:sp>
        <p:nvSpPr>
          <p:cNvPr id="48" name="AutoShape 3"/>
          <p:cNvSpPr>
            <a:spLocks noChangeArrowheads="1"/>
          </p:cNvSpPr>
          <p:nvPr/>
        </p:nvSpPr>
        <p:spPr bwMode="auto">
          <a:xfrm>
            <a:off x="2743200" y="4800600"/>
            <a:ext cx="1216025" cy="423863"/>
          </a:xfrm>
          <a:prstGeom prst="roundRect">
            <a:avLst>
              <a:gd name="adj" fmla="val 50000"/>
            </a:avLst>
          </a:prstGeom>
          <a:solidFill>
            <a:srgbClr val="747273"/>
          </a:solidFill>
          <a:ln w="9525">
            <a:solidFill>
              <a:srgbClr val="747273"/>
            </a:solidFill>
            <a:round/>
            <a:headEnd/>
            <a:tailEnd/>
          </a:ln>
        </p:spPr>
        <p:txBody>
          <a:bodyPr lIns="36576" tIns="36576" rIns="36576" bIns="36576"/>
          <a:lstStyle/>
          <a:p>
            <a:pPr algn="ctr"/>
            <a:r>
              <a:rPr lang="en-US" b="1" dirty="0">
                <a:solidFill>
                  <a:srgbClr val="FFFFFF"/>
                </a:solidFill>
                <a:latin typeface="Trebuchet MS" pitchFamily="34" charset="0"/>
              </a:rPr>
              <a:t>M-Money</a:t>
            </a:r>
            <a:endParaRPr lang="en-US" dirty="0">
              <a:latin typeface="Trebuchet MS" pitchFamily="34" charset="0"/>
            </a:endParaRPr>
          </a:p>
        </p:txBody>
      </p:sp>
      <p:sp>
        <p:nvSpPr>
          <p:cNvPr id="50" name="AutoShape 7"/>
          <p:cNvSpPr>
            <a:spLocks noChangeArrowheads="1"/>
          </p:cNvSpPr>
          <p:nvPr/>
        </p:nvSpPr>
        <p:spPr bwMode="auto">
          <a:xfrm>
            <a:off x="4648200" y="3657600"/>
            <a:ext cx="2390775" cy="1092200"/>
          </a:xfrm>
          <a:prstGeom prst="chevron">
            <a:avLst>
              <a:gd name="adj" fmla="val 34993"/>
            </a:avLst>
          </a:prstGeom>
          <a:solidFill>
            <a:srgbClr val="747273"/>
          </a:solidFill>
          <a:ln w="3175">
            <a:solidFill>
              <a:srgbClr val="747273"/>
            </a:solidFill>
            <a:miter lim="800000"/>
            <a:headEnd/>
            <a:tailEnd/>
          </a:ln>
        </p:spPr>
        <p:txBody>
          <a:bodyPr lIns="36576" tIns="36576" rIns="36576" bIns="36576"/>
          <a:lstStyle/>
          <a:p>
            <a:endParaRPr lang="en-US" dirty="0">
              <a:latin typeface="Trebuchet MS" pitchFamily="34" charset="0"/>
            </a:endParaRPr>
          </a:p>
          <a:p>
            <a:pPr algn="ctr"/>
            <a:r>
              <a:rPr lang="en-US" sz="2000" b="1" dirty="0" err="1">
                <a:solidFill>
                  <a:schemeClr val="bg1"/>
                </a:solidFill>
                <a:latin typeface="Trebuchet MS" pitchFamily="34" charset="0"/>
              </a:rPr>
              <a:t>Kopo</a:t>
            </a:r>
            <a:r>
              <a:rPr lang="en-US" sz="2000" b="1" dirty="0">
                <a:solidFill>
                  <a:schemeClr val="bg1"/>
                </a:solidFill>
                <a:latin typeface="Trebuchet MS" pitchFamily="34" charset="0"/>
              </a:rPr>
              <a:t> </a:t>
            </a:r>
            <a:r>
              <a:rPr lang="en-US" sz="2000" b="1" dirty="0" err="1">
                <a:solidFill>
                  <a:schemeClr val="bg1"/>
                </a:solidFill>
                <a:latin typeface="Trebuchet MS" pitchFamily="34" charset="0"/>
              </a:rPr>
              <a:t>Kopo</a:t>
            </a:r>
            <a:r>
              <a:rPr lang="en-US" sz="2000" b="1" dirty="0">
                <a:solidFill>
                  <a:schemeClr val="bg1"/>
                </a:solidFill>
                <a:latin typeface="Trebuchet MS" pitchFamily="34" charset="0"/>
              </a:rPr>
              <a:t> </a:t>
            </a:r>
          </a:p>
          <a:p>
            <a:pPr algn="ctr"/>
            <a:r>
              <a:rPr lang="en-US" sz="2000" b="1" dirty="0">
                <a:solidFill>
                  <a:schemeClr val="bg1"/>
                </a:solidFill>
                <a:latin typeface="Trebuchet MS" pitchFamily="34" charset="0"/>
              </a:rPr>
              <a:t>Platform</a:t>
            </a:r>
          </a:p>
        </p:txBody>
      </p:sp>
      <p:sp>
        <p:nvSpPr>
          <p:cNvPr id="51" name="Rectangle 50"/>
          <p:cNvSpPr/>
          <p:nvPr/>
        </p:nvSpPr>
        <p:spPr>
          <a:xfrm>
            <a:off x="7086600" y="2971800"/>
            <a:ext cx="1828800" cy="2435225"/>
          </a:xfrm>
          <a:prstGeom prst="rect">
            <a:avLst/>
          </a:prstGeom>
          <a:solidFill>
            <a:schemeClr val="accent1">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sz="2000" b="1" dirty="0">
                <a:solidFill>
                  <a:srgbClr val="747273"/>
                </a:solidFill>
                <a:latin typeface="Trebuchet MS" pitchFamily="34" charset="0"/>
              </a:rPr>
              <a:t>Enterprise</a:t>
            </a:r>
          </a:p>
        </p:txBody>
      </p:sp>
      <p:sp>
        <p:nvSpPr>
          <p:cNvPr id="52" name="Rectangle 51"/>
          <p:cNvSpPr/>
          <p:nvPr/>
        </p:nvSpPr>
        <p:spPr>
          <a:xfrm>
            <a:off x="7162800" y="3733800"/>
            <a:ext cx="1676400" cy="1447800"/>
          </a:xfrm>
          <a:prstGeom prst="rect">
            <a:avLst/>
          </a:prstGeom>
          <a:solidFill>
            <a:srgbClr val="57C2EC"/>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latin typeface="Trebuchet MS" pitchFamily="34" charset="0"/>
              </a:rPr>
              <a:t>Management System</a:t>
            </a:r>
          </a:p>
        </p:txBody>
      </p:sp>
      <p:sp>
        <p:nvSpPr>
          <p:cNvPr id="53" name="TextBox 52"/>
          <p:cNvSpPr txBox="1"/>
          <p:nvPr/>
        </p:nvSpPr>
        <p:spPr>
          <a:xfrm>
            <a:off x="1066800" y="533400"/>
            <a:ext cx="1887957" cy="646331"/>
          </a:xfrm>
          <a:prstGeom prst="rect">
            <a:avLst/>
          </a:prstGeom>
          <a:noFill/>
        </p:spPr>
        <p:txBody>
          <a:bodyPr wrap="none" rtlCol="0">
            <a:spAutoFit/>
          </a:bodyPr>
          <a:lstStyle/>
          <a:p>
            <a:r>
              <a:rPr lang="en-US" sz="3600" dirty="0" smtClean="0">
                <a:solidFill>
                  <a:schemeClr val="bg1">
                    <a:lumMod val="95000"/>
                  </a:schemeClr>
                </a:solidFill>
              </a:rPr>
              <a:t>Example</a:t>
            </a:r>
            <a:endParaRPr lang="en-US" sz="3600" dirty="0">
              <a:solidFill>
                <a:schemeClr val="bg1">
                  <a:lumMod val="95000"/>
                </a:schemeClr>
              </a:solidFill>
            </a:endParaRPr>
          </a:p>
        </p:txBody>
      </p:sp>
    </p:spTree>
    <p:extLst>
      <p:ext uri="{BB962C8B-B14F-4D97-AF65-F5344CB8AC3E}">
        <p14:creationId xmlns:p14="http://schemas.microsoft.com/office/powerpoint/2010/main" val="297403603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81100" y="228600"/>
            <a:ext cx="6781800" cy="1054394"/>
          </a:xfrm>
        </p:spPr>
        <p:txBody>
          <a:bodyPr/>
          <a:lstStyle/>
          <a:p>
            <a:r>
              <a:rPr lang="en-US" sz="4000" dirty="0" smtClean="0">
                <a:latin typeface="Tw Cen MT" pitchFamily="34" charset="0"/>
              </a:rPr>
              <a:t>E-</a:t>
            </a:r>
            <a:r>
              <a:rPr lang="en-US" sz="4000" dirty="0" err="1" smtClean="0">
                <a:latin typeface="Tw Cen MT" pitchFamily="34" charset="0"/>
              </a:rPr>
              <a:t>Healthpoint</a:t>
            </a:r>
            <a:endParaRPr lang="en-US" sz="4000" dirty="0">
              <a:latin typeface="Tw Cen MT" pitchFamily="34" charset="0"/>
            </a:endParaRPr>
          </a:p>
        </p:txBody>
      </p:sp>
      <p:sp>
        <p:nvSpPr>
          <p:cNvPr id="7" name="Content Placeholder 5"/>
          <p:cNvSpPr txBox="1">
            <a:spLocks/>
          </p:cNvSpPr>
          <p:nvPr/>
        </p:nvSpPr>
        <p:spPr>
          <a:xfrm>
            <a:off x="457200" y="1905000"/>
            <a:ext cx="2971800" cy="4572000"/>
          </a:xfrm>
          <a:prstGeom prst="rect">
            <a:avLst/>
          </a:prstGeom>
        </p:spPr>
        <p:txBody>
          <a:bodyPr vert="horz" lIns="91440" tIns="45720" rIns="91440" bIns="45720" rtlCol="0">
            <a:normAutofit/>
          </a:bodyPr>
          <a:lstStyle>
            <a:lvl1pPr marL="274320" indent="-228600" algn="l" defTabSz="914400" rtl="0" eaLnBrk="1" latinLnBrk="0" hangingPunct="1">
              <a:spcBef>
                <a:spcPct val="20000"/>
              </a:spcBef>
              <a:buClr>
                <a:schemeClr val="accent1"/>
              </a:buClr>
              <a:buFont typeface="Wingdings 2" pitchFamily="18" charset="2"/>
              <a:buChar char=""/>
              <a:defRPr sz="28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24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20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8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8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8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8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8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800" kern="1200">
                <a:solidFill>
                  <a:schemeClr val="tx2"/>
                </a:solidFill>
                <a:latin typeface="+mn-lt"/>
                <a:ea typeface="+mn-ea"/>
                <a:cs typeface="+mn-cs"/>
              </a:defRPr>
            </a:lvl9pPr>
          </a:lstStyle>
          <a:p>
            <a:pPr marL="45720" indent="0">
              <a:buNone/>
            </a:pPr>
            <a:r>
              <a:rPr lang="en-US" dirty="0" smtClean="0">
                <a:latin typeface="Tw Cen MT" pitchFamily="34" charset="0"/>
              </a:rPr>
              <a:t>PROBLEM</a:t>
            </a:r>
            <a:r>
              <a:rPr lang="en-US" sz="3200" dirty="0" smtClean="0">
                <a:latin typeface="Tw Cen MT" pitchFamily="34" charset="0"/>
              </a:rPr>
              <a:t>:</a:t>
            </a:r>
            <a:r>
              <a:rPr lang="en-US" sz="2400" dirty="0" smtClean="0"/>
              <a:t> </a:t>
            </a:r>
          </a:p>
          <a:p>
            <a:pPr marL="45720" indent="0">
              <a:buNone/>
            </a:pPr>
            <a:r>
              <a:rPr lang="en-US" sz="2000" dirty="0">
                <a:solidFill>
                  <a:schemeClr val="tx1"/>
                </a:solidFill>
                <a:latin typeface="Franklin Gothic Book" pitchFamily="34" charset="0"/>
              </a:rPr>
              <a:t>N</a:t>
            </a:r>
            <a:r>
              <a:rPr lang="en-US" sz="2000" dirty="0" smtClean="0">
                <a:solidFill>
                  <a:schemeClr val="tx1"/>
                </a:solidFill>
                <a:latin typeface="Franklin Gothic Book" pitchFamily="34" charset="0"/>
              </a:rPr>
              <a:t>o </a:t>
            </a:r>
            <a:r>
              <a:rPr lang="en-US" sz="2000" dirty="0">
                <a:solidFill>
                  <a:schemeClr val="tx1"/>
                </a:solidFill>
                <a:latin typeface="Franklin Gothic Book" pitchFamily="34" charset="0"/>
              </a:rPr>
              <a:t>clean water, no medical facilities, no reliable </a:t>
            </a:r>
            <a:r>
              <a:rPr lang="en-US" sz="2000" dirty="0" smtClean="0">
                <a:solidFill>
                  <a:schemeClr val="tx1"/>
                </a:solidFill>
                <a:latin typeface="Franklin Gothic Book" pitchFamily="34" charset="0"/>
              </a:rPr>
              <a:t>medicines in rural India</a:t>
            </a:r>
            <a:endParaRPr lang="en-US" sz="2000" dirty="0">
              <a:solidFill>
                <a:schemeClr val="tx1"/>
              </a:solidFill>
              <a:latin typeface="Franklin Gothic Book" pitchFamily="34" charset="0"/>
            </a:endParaRPr>
          </a:p>
          <a:p>
            <a:pPr marL="45720" indent="0">
              <a:buNone/>
              <a:defRPr/>
            </a:pPr>
            <a:r>
              <a:rPr lang="en-US" sz="1400" dirty="0" smtClean="0">
                <a:latin typeface="Franklin Gothic Book" pitchFamily="34" charset="0"/>
              </a:rPr>
              <a:t/>
            </a:r>
            <a:br>
              <a:rPr lang="en-US" sz="1400" dirty="0" smtClean="0">
                <a:latin typeface="Franklin Gothic Book" pitchFamily="34" charset="0"/>
              </a:rPr>
            </a:br>
            <a:r>
              <a:rPr lang="en-US" dirty="0" smtClean="0">
                <a:latin typeface="Tw Cen MT" pitchFamily="34" charset="0"/>
              </a:rPr>
              <a:t>SOLUTION</a:t>
            </a:r>
            <a:r>
              <a:rPr lang="en-US" sz="3200" dirty="0" smtClean="0">
                <a:latin typeface="Tw Cen MT" pitchFamily="34" charset="0"/>
              </a:rPr>
              <a:t>:</a:t>
            </a:r>
            <a:r>
              <a:rPr lang="en-US" sz="2400" dirty="0" smtClean="0"/>
              <a:t> </a:t>
            </a:r>
          </a:p>
          <a:p>
            <a:pPr marL="45720" indent="0">
              <a:buNone/>
              <a:defRPr/>
            </a:pPr>
            <a:r>
              <a:rPr lang="en-US" sz="2000" dirty="0" smtClean="0">
                <a:solidFill>
                  <a:schemeClr val="tx1"/>
                </a:solidFill>
                <a:latin typeface="Franklin Gothic Book" pitchFamily="34" charset="0"/>
              </a:rPr>
              <a:t>Provide </a:t>
            </a:r>
            <a:r>
              <a:rPr lang="en-US" sz="2000" dirty="0">
                <a:solidFill>
                  <a:schemeClr val="tx1"/>
                </a:solidFill>
                <a:latin typeface="Franklin Gothic Book" pitchFamily="34" charset="0"/>
              </a:rPr>
              <a:t>whole solution: diagnostics, validated pharmaceuticals, clean water, </a:t>
            </a:r>
            <a:r>
              <a:rPr lang="en-US" sz="2000" dirty="0" err="1" smtClean="0">
                <a:solidFill>
                  <a:schemeClr val="tx1"/>
                </a:solidFill>
                <a:latin typeface="Franklin Gothic Book" pitchFamily="34" charset="0"/>
              </a:rPr>
              <a:t>telehealth</a:t>
            </a:r>
            <a:endParaRPr lang="en-US" sz="2000" dirty="0">
              <a:solidFill>
                <a:schemeClr val="tx1"/>
              </a:solidFill>
              <a:latin typeface="Franklin Gothic Book" pitchFamily="34" charset="0"/>
            </a:endParaRPr>
          </a:p>
        </p:txBody>
      </p:sp>
      <p:pic>
        <p:nvPicPr>
          <p:cNvPr id="8" name="Content Placeholder 7"/>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rot="194050">
            <a:off x="3384400" y="1593993"/>
            <a:ext cx="5294676" cy="397100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5" name="Group 4"/>
          <p:cNvGrpSpPr/>
          <p:nvPr/>
        </p:nvGrpSpPr>
        <p:grpSpPr>
          <a:xfrm>
            <a:off x="6934200" y="5486400"/>
            <a:ext cx="1905000" cy="1066800"/>
            <a:chOff x="6823633" y="4071165"/>
            <a:chExt cx="1905000" cy="1066800"/>
          </a:xfrm>
          <a:effectLst>
            <a:outerShdw blurRad="50800" dist="38100" dir="5400000" algn="t" rotWithShape="0">
              <a:prstClr val="black">
                <a:alpha val="40000"/>
              </a:prstClr>
            </a:outerShdw>
          </a:effectLst>
        </p:grpSpPr>
        <p:sp>
          <p:nvSpPr>
            <p:cNvPr id="4" name="Rectangle 3"/>
            <p:cNvSpPr/>
            <p:nvPr/>
          </p:nvSpPr>
          <p:spPr>
            <a:xfrm>
              <a:off x="6823633" y="4071165"/>
              <a:ext cx="1905000" cy="106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72204">
              <a:off x="6899833" y="4071165"/>
              <a:ext cx="1778000" cy="1066800"/>
            </a:xfrm>
            <a:prstGeom prst="rect">
              <a:avLst/>
            </a:prstGeom>
          </p:spPr>
        </p:pic>
      </p:grpSp>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25298" t="34227" r="24260" b="34325"/>
          <a:stretch/>
        </p:blipFill>
        <p:spPr>
          <a:xfrm>
            <a:off x="228600" y="304800"/>
            <a:ext cx="2087833" cy="1005840"/>
          </a:xfrm>
          <a:prstGeom prst="rect">
            <a:avLst/>
          </a:prstGeom>
        </p:spPr>
      </p:pic>
    </p:spTree>
    <p:extLst>
      <p:ext uri="{BB962C8B-B14F-4D97-AF65-F5344CB8AC3E}">
        <p14:creationId xmlns:p14="http://schemas.microsoft.com/office/powerpoint/2010/main" val="198512286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xmlns:mv="urn:schemas-microsoft-com:mac:vml">
      <p:transition spd="slow">
        <p:fade/>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133600"/>
            <a:ext cx="5562601" cy="2895600"/>
          </a:xfrm>
        </p:spPr>
        <p:txBody>
          <a:bodyPr>
            <a:normAutofit/>
          </a:bodyPr>
          <a:lstStyle/>
          <a:p>
            <a:r>
              <a:rPr lang="en-US" sz="2800" dirty="0" smtClean="0">
                <a:latin typeface="Franklin Gothic Book"/>
                <a:cs typeface="Franklin Gothic Book"/>
              </a:rPr>
              <a:t>Distribution</a:t>
            </a:r>
          </a:p>
          <a:p>
            <a:r>
              <a:rPr lang="en-US" sz="2800" dirty="0" smtClean="0">
                <a:latin typeface="Franklin Gothic Book"/>
                <a:cs typeface="Franklin Gothic Book"/>
              </a:rPr>
              <a:t>Scaling models</a:t>
            </a:r>
          </a:p>
          <a:p>
            <a:r>
              <a:rPr lang="en-US" sz="2800" dirty="0" smtClean="0">
                <a:latin typeface="Franklin Gothic Book"/>
                <a:cs typeface="Franklin Gothic Book"/>
              </a:rPr>
              <a:t>Human capital</a:t>
            </a:r>
          </a:p>
          <a:p>
            <a:r>
              <a:rPr lang="en-US" sz="2800" dirty="0" smtClean="0">
                <a:latin typeface="Franklin Gothic Book"/>
                <a:cs typeface="Franklin Gothic Book"/>
              </a:rPr>
              <a:t>Financial capital </a:t>
            </a:r>
          </a:p>
          <a:p>
            <a:pPr marL="45720" indent="0">
              <a:buNone/>
            </a:pPr>
            <a:endParaRPr lang="en-US" sz="2800" dirty="0">
              <a:latin typeface="Franklin Gothic Book"/>
              <a:cs typeface="Franklin Gothic Book"/>
            </a:endParaRPr>
          </a:p>
        </p:txBody>
      </p:sp>
      <p:sp>
        <p:nvSpPr>
          <p:cNvPr id="3" name="Title 2"/>
          <p:cNvSpPr>
            <a:spLocks noGrp="1"/>
          </p:cNvSpPr>
          <p:nvPr>
            <p:ph type="title"/>
          </p:nvPr>
        </p:nvSpPr>
        <p:spPr/>
        <p:txBody>
          <a:bodyPr/>
          <a:lstStyle/>
          <a:p>
            <a:r>
              <a:rPr lang="en-US" sz="4000" dirty="0" smtClean="0">
                <a:latin typeface="Tw Cen MT"/>
                <a:cs typeface="Tw Cen MT"/>
              </a:rPr>
              <a:t>BUSINESS </a:t>
            </a:r>
            <a:r>
              <a:rPr lang="en-US" sz="4000" dirty="0" err="1" smtClean="0">
                <a:latin typeface="Tw Cen MT"/>
                <a:cs typeface="Tw Cen MT"/>
              </a:rPr>
              <a:t>MoDEL</a:t>
            </a:r>
            <a:r>
              <a:rPr lang="en-US" sz="4000" dirty="0" smtClean="0">
                <a:latin typeface="Tw Cen MT"/>
                <a:cs typeface="Tw Cen MT"/>
              </a:rPr>
              <a:t> CHALLENGES</a:t>
            </a:r>
            <a:endParaRPr lang="en-US" sz="4000" dirty="0">
              <a:latin typeface="Tw Cen MT"/>
              <a:cs typeface="Tw Cen MT"/>
            </a:endParaRP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7235" b="17736"/>
          <a:stretch/>
        </p:blipFill>
        <p:spPr>
          <a:xfrm>
            <a:off x="152400" y="1615440"/>
            <a:ext cx="8834104" cy="5090160"/>
          </a:xfrm>
        </p:spPr>
      </p:pic>
      <p:sp>
        <p:nvSpPr>
          <p:cNvPr id="3" name="Title 2"/>
          <p:cNvSpPr>
            <a:spLocks noGrp="1"/>
          </p:cNvSpPr>
          <p:nvPr>
            <p:ph type="title"/>
          </p:nvPr>
        </p:nvSpPr>
        <p:spPr/>
        <p:txBody>
          <a:bodyPr/>
          <a:lstStyle/>
          <a:p>
            <a:r>
              <a:rPr lang="en-US" sz="4000" dirty="0" smtClean="0">
                <a:latin typeface="Tw Cen MT" pitchFamily="34" charset="0"/>
              </a:rPr>
              <a:t>IMPACT CAPITAL</a:t>
            </a:r>
            <a:endParaRPr lang="en-US" sz="4000" dirty="0">
              <a:latin typeface="Tw Cen MT" pitchFamily="34" charset="0"/>
            </a:endParaRPr>
          </a:p>
        </p:txBody>
      </p:sp>
    </p:spTree>
    <p:extLst>
      <p:ext uri="{BB962C8B-B14F-4D97-AF65-F5344CB8AC3E}">
        <p14:creationId xmlns:p14="http://schemas.microsoft.com/office/powerpoint/2010/main" val="167273860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xmlns:mv="urn:schemas-microsoft-com:mac:vml">
      <p:transition spd="slow">
        <p:fade/>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838200" y="914400"/>
            <a:ext cx="7809822" cy="4064000"/>
          </a:xfrm>
          <a:prstGeom prst="rect">
            <a:avLst/>
          </a:prstGeom>
        </p:spPr>
      </p:pic>
    </p:spTree>
    <p:extLst>
      <p:ext uri="{BB962C8B-B14F-4D97-AF65-F5344CB8AC3E}">
        <p14:creationId xmlns:p14="http://schemas.microsoft.com/office/powerpoint/2010/main" val="1550391983"/>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057400"/>
            <a:ext cx="7514640" cy="3988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49156" name="Text Box 4"/>
          <p:cNvSpPr txBox="1">
            <a:spLocks noChangeArrowheads="1"/>
          </p:cNvSpPr>
          <p:nvPr/>
        </p:nvSpPr>
        <p:spPr bwMode="auto">
          <a:xfrm>
            <a:off x="609600" y="1600200"/>
            <a:ext cx="1479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i="1" dirty="0">
                <a:effectLst>
                  <a:outerShdw blurRad="38100" dist="38100" dir="2700000" algn="tl">
                    <a:srgbClr val="DDDDDD"/>
                  </a:outerShdw>
                </a:effectLst>
                <a:latin typeface="Arial" charset="0"/>
              </a:rPr>
              <a:t>Are there…?</a:t>
            </a:r>
          </a:p>
        </p:txBody>
      </p:sp>
      <p:pic>
        <p:nvPicPr>
          <p:cNvPr id="4915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248400"/>
            <a:ext cx="76962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244" name="Rectangle 6"/>
          <p:cNvSpPr>
            <a:spLocks noGrp="1" noChangeArrowheads="1"/>
          </p:cNvSpPr>
          <p:nvPr>
            <p:ph type="title"/>
          </p:nvPr>
        </p:nvSpPr>
        <p:spPr>
          <a:solidFill>
            <a:schemeClr val="tx2"/>
          </a:solidFill>
        </p:spPr>
        <p:txBody>
          <a:bodyPr/>
          <a:lstStyle/>
          <a:p>
            <a:r>
              <a:rPr lang="en-US" sz="3600" cap="none" dirty="0" smtClean="0">
                <a:effectLst>
                  <a:outerShdw blurRad="50800" dist="38100" algn="l" rotWithShape="0">
                    <a:prstClr val="black">
                      <a:alpha val="40000"/>
                    </a:prstClr>
                  </a:outerShdw>
                </a:effectLst>
                <a:latin typeface="Tw Cen MT"/>
                <a:ea typeface="ＭＳ Ｐゴシック" charset="0"/>
                <a:cs typeface="Tw Cen MT"/>
              </a:rPr>
              <a:t>HEADWINDS TO EFFICIENT </a:t>
            </a:r>
            <a:br>
              <a:rPr lang="en-US" sz="3600" cap="none" dirty="0" smtClean="0">
                <a:effectLst>
                  <a:outerShdw blurRad="50800" dist="38100" algn="l" rotWithShape="0">
                    <a:prstClr val="black">
                      <a:alpha val="40000"/>
                    </a:prstClr>
                  </a:outerShdw>
                </a:effectLst>
                <a:latin typeface="Tw Cen MT"/>
                <a:ea typeface="ＭＳ Ｐゴシック" charset="0"/>
                <a:cs typeface="Tw Cen MT"/>
              </a:rPr>
            </a:br>
            <a:r>
              <a:rPr lang="en-US" sz="3600" cap="none" dirty="0" smtClean="0">
                <a:effectLst>
                  <a:outerShdw blurRad="50800" dist="38100" algn="l" rotWithShape="0">
                    <a:prstClr val="black">
                      <a:alpha val="40000"/>
                    </a:prstClr>
                  </a:outerShdw>
                </a:effectLst>
                <a:latin typeface="Tw Cen MT"/>
                <a:ea typeface="ＭＳ Ｐゴシック" charset="0"/>
                <a:cs typeface="Tw Cen MT"/>
              </a:rPr>
              <a:t>IMPACT INVESTING MARKETS</a:t>
            </a:r>
            <a:endParaRPr lang="en-US" sz="3600" cap="none" dirty="0">
              <a:effectLst>
                <a:outerShdw blurRad="50800" dist="38100" algn="l" rotWithShape="0">
                  <a:prstClr val="black">
                    <a:alpha val="40000"/>
                  </a:prstClr>
                </a:outerShdw>
              </a:effectLst>
              <a:latin typeface="Tw Cen MT"/>
              <a:ea typeface="ＭＳ Ｐゴシック" charset="0"/>
              <a:cs typeface="Tw Cen MT"/>
            </a:endParaRPr>
          </a:p>
        </p:txBody>
      </p:sp>
      <p:sp>
        <p:nvSpPr>
          <p:cNvPr id="49159" name="Text Box 7"/>
          <p:cNvSpPr txBox="1">
            <a:spLocks noChangeArrowheads="1"/>
          </p:cNvSpPr>
          <p:nvPr/>
        </p:nvSpPr>
        <p:spPr bwMode="gray">
          <a:xfrm>
            <a:off x="8153400" y="6248400"/>
            <a:ext cx="762000" cy="244475"/>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9050">
                <a:solidFill>
                  <a:schemeClr val="bg2"/>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US" sz="1000" b="1">
                <a:effectLst>
                  <a:outerShdw blurRad="38100" dist="38100" dir="2700000" algn="tl">
                    <a:srgbClr val="DDDDDD"/>
                  </a:outerShdw>
                </a:effectLst>
              </a:rPr>
              <a:t>-Dalberg</a:t>
            </a:r>
          </a:p>
        </p:txBody>
      </p:sp>
    </p:spTree>
    <p:extLst>
      <p:ext uri="{BB962C8B-B14F-4D97-AF65-F5344CB8AC3E}">
        <p14:creationId xmlns:p14="http://schemas.microsoft.com/office/powerpoint/2010/main" val="84654117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blip>
          <a:stretch>
            <a:fillRect/>
          </a:stretch>
        </p:blipFill>
        <p:spPr>
          <a:xfrm>
            <a:off x="751250" y="1524000"/>
            <a:ext cx="7765719" cy="3657600"/>
          </a:xfrm>
          <a:prstGeom prst="roundRect">
            <a:avLst>
              <a:gd name="adj" fmla="val 8594"/>
            </a:avLst>
          </a:prstGeom>
          <a:solidFill>
            <a:srgbClr val="FFFFFF">
              <a:shade val="85000"/>
            </a:srgbClr>
          </a:solidFill>
          <a:ln>
            <a:noFill/>
          </a:ln>
          <a:effectLst/>
        </p:spPr>
      </p:pic>
      <p:sp>
        <p:nvSpPr>
          <p:cNvPr id="4100" name="Left Arrow Callout 37"/>
          <p:cNvSpPr>
            <a:spLocks noChangeArrowheads="1"/>
          </p:cNvSpPr>
          <p:nvPr/>
        </p:nvSpPr>
        <p:spPr bwMode="auto">
          <a:xfrm flipH="1">
            <a:off x="3378200" y="2016125"/>
            <a:ext cx="869950" cy="231775"/>
          </a:xfrm>
          <a:prstGeom prst="leftArrowCallout">
            <a:avLst>
              <a:gd name="adj1" fmla="val 25000"/>
              <a:gd name="adj2" fmla="val 25000"/>
              <a:gd name="adj3" fmla="val 24971"/>
              <a:gd name="adj4" fmla="val 86083"/>
            </a:avLst>
          </a:prstGeom>
          <a:solidFill>
            <a:srgbClr val="800000"/>
          </a:solidFill>
          <a:ln>
            <a:noFill/>
          </a:ln>
        </p:spPr>
        <p:txBody>
          <a:bodyPr anchor="ctr"/>
          <a:lstStyle/>
          <a:p>
            <a:pPr>
              <a:lnSpc>
                <a:spcPct val="80000"/>
              </a:lnSpc>
              <a:defRPr/>
            </a:pPr>
            <a:r>
              <a:rPr lang="en-US" sz="1200" dirty="0">
                <a:solidFill>
                  <a:schemeClr val="bg1">
                    <a:lumMod val="85000"/>
                  </a:schemeClr>
                </a:solidFill>
                <a:ea typeface="MS PGothic" charset="0"/>
                <a:cs typeface="MS PGothic" charset="0"/>
              </a:rPr>
              <a:t>ESADE</a:t>
            </a:r>
          </a:p>
        </p:txBody>
      </p:sp>
      <p:sp>
        <p:nvSpPr>
          <p:cNvPr id="4101" name="Left Arrow Callout 38"/>
          <p:cNvSpPr>
            <a:spLocks noChangeArrowheads="1"/>
          </p:cNvSpPr>
          <p:nvPr/>
        </p:nvSpPr>
        <p:spPr bwMode="auto">
          <a:xfrm>
            <a:off x="4425950" y="1676400"/>
            <a:ext cx="877888" cy="238125"/>
          </a:xfrm>
          <a:prstGeom prst="leftArrowCallout">
            <a:avLst>
              <a:gd name="adj1" fmla="val 25000"/>
              <a:gd name="adj2" fmla="val 25000"/>
              <a:gd name="adj3" fmla="val 24953"/>
              <a:gd name="adj4" fmla="val 86083"/>
            </a:avLst>
          </a:prstGeom>
          <a:solidFill>
            <a:srgbClr val="58806B"/>
          </a:solidFill>
          <a:ln>
            <a:noFill/>
          </a:ln>
        </p:spPr>
        <p:txBody>
          <a:bodyPr anchor="ctr"/>
          <a:lstStyle/>
          <a:p>
            <a:pPr>
              <a:lnSpc>
                <a:spcPct val="80000"/>
              </a:lnSpc>
              <a:defRPr/>
            </a:pPr>
            <a:r>
              <a:rPr lang="en-US" sz="1200" dirty="0">
                <a:solidFill>
                  <a:srgbClr val="FFFFFF"/>
                </a:solidFill>
                <a:ea typeface="MS PGothic" charset="0"/>
                <a:cs typeface="MS PGothic" charset="0"/>
              </a:rPr>
              <a:t>ESSEC</a:t>
            </a:r>
          </a:p>
        </p:txBody>
      </p:sp>
      <p:sp>
        <p:nvSpPr>
          <p:cNvPr id="4102" name="Left Arrow Callout 39"/>
          <p:cNvSpPr>
            <a:spLocks noChangeArrowheads="1"/>
          </p:cNvSpPr>
          <p:nvPr/>
        </p:nvSpPr>
        <p:spPr bwMode="auto">
          <a:xfrm>
            <a:off x="4219575" y="3005137"/>
            <a:ext cx="877888" cy="238125"/>
          </a:xfrm>
          <a:prstGeom prst="leftArrowCallout">
            <a:avLst>
              <a:gd name="adj1" fmla="val 25000"/>
              <a:gd name="adj2" fmla="val 25000"/>
              <a:gd name="adj3" fmla="val 24953"/>
              <a:gd name="adj4" fmla="val 86083"/>
            </a:avLst>
          </a:prstGeom>
          <a:solidFill>
            <a:srgbClr val="800000"/>
          </a:solidFill>
          <a:ln>
            <a:noFill/>
          </a:ln>
        </p:spPr>
        <p:txBody>
          <a:bodyPr anchor="ctr"/>
          <a:lstStyle/>
          <a:p>
            <a:pPr>
              <a:lnSpc>
                <a:spcPct val="80000"/>
              </a:lnSpc>
              <a:defRPr/>
            </a:pPr>
            <a:r>
              <a:rPr lang="en-US" sz="1200" dirty="0">
                <a:solidFill>
                  <a:schemeClr val="bg1">
                    <a:lumMod val="85000"/>
                  </a:schemeClr>
                </a:solidFill>
                <a:ea typeface="MS PGothic" charset="0"/>
                <a:cs typeface="MS PGothic" charset="0"/>
              </a:rPr>
              <a:t>CERAP</a:t>
            </a:r>
          </a:p>
        </p:txBody>
      </p:sp>
      <p:sp>
        <p:nvSpPr>
          <p:cNvPr id="4103" name="Left Arrow Callout 41"/>
          <p:cNvSpPr>
            <a:spLocks noChangeArrowheads="1"/>
          </p:cNvSpPr>
          <p:nvPr/>
        </p:nvSpPr>
        <p:spPr bwMode="auto">
          <a:xfrm>
            <a:off x="7527924" y="2784475"/>
            <a:ext cx="1616076" cy="344487"/>
          </a:xfrm>
          <a:prstGeom prst="leftArrowCallout">
            <a:avLst>
              <a:gd name="adj1" fmla="val 25000"/>
              <a:gd name="adj2" fmla="val 25000"/>
              <a:gd name="adj3" fmla="val 25023"/>
              <a:gd name="adj4" fmla="val 86083"/>
            </a:avLst>
          </a:prstGeom>
          <a:solidFill>
            <a:srgbClr val="800000"/>
          </a:solidFill>
          <a:ln>
            <a:noFill/>
          </a:ln>
        </p:spPr>
        <p:txBody>
          <a:bodyPr anchor="ctr"/>
          <a:lstStyle/>
          <a:p>
            <a:pPr>
              <a:lnSpc>
                <a:spcPct val="80000"/>
              </a:lnSpc>
              <a:defRPr/>
            </a:pPr>
            <a:r>
              <a:rPr lang="en-US" sz="1200" dirty="0" err="1">
                <a:solidFill>
                  <a:schemeClr val="bg1">
                    <a:lumMod val="85000"/>
                  </a:schemeClr>
                </a:solidFill>
                <a:ea typeface="MS PGothic" charset="0"/>
                <a:cs typeface="MS PGothic" charset="0"/>
              </a:rPr>
              <a:t>Ateneo</a:t>
            </a:r>
            <a:r>
              <a:rPr lang="en-US" sz="1200" dirty="0">
                <a:solidFill>
                  <a:schemeClr val="bg1">
                    <a:lumMod val="85000"/>
                  </a:schemeClr>
                </a:solidFill>
                <a:ea typeface="MS PGothic" charset="0"/>
                <a:cs typeface="MS PGothic" charset="0"/>
              </a:rPr>
              <a:t> </a:t>
            </a:r>
            <a:r>
              <a:rPr lang="en-US" sz="1200" dirty="0" smtClean="0">
                <a:solidFill>
                  <a:schemeClr val="bg1">
                    <a:lumMod val="85000"/>
                  </a:schemeClr>
                </a:solidFill>
                <a:ea typeface="MS PGothic" charset="0"/>
                <a:cs typeface="MS PGothic" charset="0"/>
              </a:rPr>
              <a:t>de Manila </a:t>
            </a:r>
            <a:r>
              <a:rPr lang="en-US" sz="1200" dirty="0">
                <a:solidFill>
                  <a:schemeClr val="bg1">
                    <a:lumMod val="85000"/>
                  </a:schemeClr>
                </a:solidFill>
                <a:ea typeface="MS PGothic" charset="0"/>
                <a:cs typeface="MS PGothic" charset="0"/>
              </a:rPr>
              <a:t>University</a:t>
            </a:r>
          </a:p>
        </p:txBody>
      </p:sp>
      <p:sp>
        <p:nvSpPr>
          <p:cNvPr id="4104" name="Left Arrow Callout 42"/>
          <p:cNvSpPr>
            <a:spLocks noChangeArrowheads="1"/>
          </p:cNvSpPr>
          <p:nvPr/>
        </p:nvSpPr>
        <p:spPr bwMode="auto">
          <a:xfrm>
            <a:off x="7272338" y="3344862"/>
            <a:ext cx="1109662" cy="317500"/>
          </a:xfrm>
          <a:prstGeom prst="leftArrowCallout">
            <a:avLst>
              <a:gd name="adj1" fmla="val 25000"/>
              <a:gd name="adj2" fmla="val 25000"/>
              <a:gd name="adj3" fmla="val 25012"/>
              <a:gd name="adj4" fmla="val 86083"/>
            </a:avLst>
          </a:prstGeom>
          <a:solidFill>
            <a:srgbClr val="800000">
              <a:alpha val="52000"/>
            </a:srgbClr>
          </a:solidFill>
          <a:ln>
            <a:noFill/>
          </a:ln>
        </p:spPr>
        <p:txBody>
          <a:bodyPr anchor="ctr"/>
          <a:lstStyle/>
          <a:p>
            <a:pPr>
              <a:lnSpc>
                <a:spcPct val="80000"/>
              </a:lnSpc>
              <a:defRPr/>
            </a:pPr>
            <a:r>
              <a:rPr lang="en-US" sz="1200" dirty="0">
                <a:solidFill>
                  <a:schemeClr val="bg1">
                    <a:lumMod val="85000"/>
                  </a:schemeClr>
                </a:solidFill>
                <a:ea typeface="MS PGothic" charset="0"/>
                <a:cs typeface="MS PGothic" charset="0"/>
              </a:rPr>
              <a:t>ATMI Surakarta</a:t>
            </a:r>
          </a:p>
        </p:txBody>
      </p:sp>
      <p:sp>
        <p:nvSpPr>
          <p:cNvPr id="4105" name="Left Arrow Callout 43"/>
          <p:cNvSpPr>
            <a:spLocks noChangeArrowheads="1"/>
          </p:cNvSpPr>
          <p:nvPr/>
        </p:nvSpPr>
        <p:spPr bwMode="auto">
          <a:xfrm>
            <a:off x="7545388" y="2413000"/>
            <a:ext cx="1446212" cy="334962"/>
          </a:xfrm>
          <a:prstGeom prst="leftArrowCallout">
            <a:avLst>
              <a:gd name="adj1" fmla="val 25000"/>
              <a:gd name="adj2" fmla="val 25000"/>
              <a:gd name="adj3" fmla="val 25023"/>
              <a:gd name="adj4" fmla="val 86083"/>
            </a:avLst>
          </a:prstGeom>
          <a:solidFill>
            <a:srgbClr val="800000"/>
          </a:solidFill>
          <a:ln>
            <a:noFill/>
          </a:ln>
        </p:spPr>
        <p:txBody>
          <a:bodyPr anchor="ctr"/>
          <a:lstStyle/>
          <a:p>
            <a:pPr>
              <a:lnSpc>
                <a:spcPct val="80000"/>
              </a:lnSpc>
              <a:defRPr/>
            </a:pPr>
            <a:r>
              <a:rPr lang="en-US" sz="1200" dirty="0">
                <a:solidFill>
                  <a:schemeClr val="bg1">
                    <a:lumMod val="85000"/>
                  </a:schemeClr>
                </a:solidFill>
                <a:ea typeface="MS PGothic" charset="0"/>
                <a:cs typeface="MS PGothic" charset="0"/>
              </a:rPr>
              <a:t>Fu </a:t>
            </a:r>
            <a:r>
              <a:rPr lang="en-US" sz="1200" dirty="0" smtClean="0">
                <a:solidFill>
                  <a:schemeClr val="bg1">
                    <a:lumMod val="85000"/>
                  </a:schemeClr>
                </a:solidFill>
                <a:ea typeface="MS PGothic" charset="0"/>
                <a:cs typeface="MS PGothic" charset="0"/>
              </a:rPr>
              <a:t>Jen Catholic </a:t>
            </a:r>
            <a:r>
              <a:rPr lang="en-US" sz="1200" dirty="0">
                <a:solidFill>
                  <a:schemeClr val="bg1">
                    <a:lumMod val="85000"/>
                  </a:schemeClr>
                </a:solidFill>
                <a:ea typeface="MS PGothic" charset="0"/>
                <a:cs typeface="MS PGothic" charset="0"/>
              </a:rPr>
              <a:t>University</a:t>
            </a:r>
          </a:p>
        </p:txBody>
      </p:sp>
      <p:sp>
        <p:nvSpPr>
          <p:cNvPr id="4106" name="Left Arrow Callout 44"/>
          <p:cNvSpPr>
            <a:spLocks noChangeArrowheads="1"/>
          </p:cNvSpPr>
          <p:nvPr/>
        </p:nvSpPr>
        <p:spPr bwMode="auto">
          <a:xfrm flipH="1">
            <a:off x="3824288" y="2346325"/>
            <a:ext cx="1279525" cy="338137"/>
          </a:xfrm>
          <a:prstGeom prst="leftArrowCallout">
            <a:avLst>
              <a:gd name="adj1" fmla="val 25000"/>
              <a:gd name="adj2" fmla="val 25000"/>
              <a:gd name="adj3" fmla="val 24999"/>
              <a:gd name="adj4" fmla="val 86083"/>
            </a:avLst>
          </a:prstGeom>
          <a:solidFill>
            <a:srgbClr val="58806B"/>
          </a:solidFill>
          <a:ln>
            <a:noFill/>
          </a:ln>
        </p:spPr>
        <p:txBody>
          <a:bodyPr anchor="ctr"/>
          <a:lstStyle/>
          <a:p>
            <a:pPr>
              <a:lnSpc>
                <a:spcPct val="80000"/>
              </a:lnSpc>
              <a:defRPr/>
            </a:pPr>
            <a:r>
              <a:rPr lang="en-US" sz="1200" dirty="0">
                <a:solidFill>
                  <a:srgbClr val="FFFFFF"/>
                </a:solidFill>
                <a:ea typeface="MS PGothic" charset="0"/>
                <a:cs typeface="MS PGothic" charset="0"/>
              </a:rPr>
              <a:t>Israel Venture Network</a:t>
            </a:r>
          </a:p>
        </p:txBody>
      </p:sp>
      <p:sp>
        <p:nvSpPr>
          <p:cNvPr id="4107" name="Left Arrow Callout 45"/>
          <p:cNvSpPr>
            <a:spLocks noChangeArrowheads="1"/>
          </p:cNvSpPr>
          <p:nvPr/>
        </p:nvSpPr>
        <p:spPr bwMode="auto">
          <a:xfrm flipH="1">
            <a:off x="192088" y="2971800"/>
            <a:ext cx="2017712" cy="382587"/>
          </a:xfrm>
          <a:prstGeom prst="leftArrowCallout">
            <a:avLst>
              <a:gd name="adj1" fmla="val 25000"/>
              <a:gd name="adj2" fmla="val 25000"/>
              <a:gd name="adj3" fmla="val 24964"/>
              <a:gd name="adj4" fmla="val 86083"/>
            </a:avLst>
          </a:prstGeom>
          <a:solidFill>
            <a:srgbClr val="800000"/>
          </a:solidFill>
          <a:ln>
            <a:noFill/>
          </a:ln>
        </p:spPr>
        <p:txBody>
          <a:bodyPr anchor="ctr"/>
          <a:lstStyle/>
          <a:p>
            <a:pPr>
              <a:lnSpc>
                <a:spcPct val="80000"/>
              </a:lnSpc>
              <a:defRPr/>
            </a:pPr>
            <a:r>
              <a:rPr lang="en-US" sz="1200" dirty="0" err="1">
                <a:solidFill>
                  <a:schemeClr val="bg1">
                    <a:lumMod val="85000"/>
                  </a:schemeClr>
                </a:solidFill>
                <a:ea typeface="MS PGothic" charset="0"/>
                <a:cs typeface="MS PGothic" charset="0"/>
              </a:rPr>
              <a:t>Pontificia</a:t>
            </a:r>
            <a:r>
              <a:rPr lang="en-US" sz="1200" dirty="0">
                <a:solidFill>
                  <a:schemeClr val="bg1">
                    <a:lumMod val="85000"/>
                  </a:schemeClr>
                </a:solidFill>
                <a:ea typeface="MS PGothic" charset="0"/>
                <a:cs typeface="MS PGothic" charset="0"/>
              </a:rPr>
              <a:t> Universidad </a:t>
            </a:r>
            <a:r>
              <a:rPr lang="en-US" sz="1200" dirty="0" err="1">
                <a:solidFill>
                  <a:schemeClr val="bg1">
                    <a:lumMod val="85000"/>
                  </a:schemeClr>
                </a:solidFill>
                <a:ea typeface="MS PGothic" charset="0"/>
                <a:cs typeface="MS PGothic" charset="0"/>
              </a:rPr>
              <a:t>Javeriana</a:t>
            </a:r>
            <a:r>
              <a:rPr lang="en-US" sz="1200" dirty="0">
                <a:solidFill>
                  <a:schemeClr val="bg1">
                    <a:lumMod val="85000"/>
                  </a:schemeClr>
                </a:solidFill>
                <a:ea typeface="MS PGothic" charset="0"/>
                <a:cs typeface="MS PGothic" charset="0"/>
              </a:rPr>
              <a:t>, Cali</a:t>
            </a:r>
          </a:p>
        </p:txBody>
      </p:sp>
      <p:sp>
        <p:nvSpPr>
          <p:cNvPr id="4108" name="Left Arrow Callout 46"/>
          <p:cNvSpPr>
            <a:spLocks noChangeArrowheads="1"/>
          </p:cNvSpPr>
          <p:nvPr/>
        </p:nvSpPr>
        <p:spPr bwMode="auto">
          <a:xfrm flipH="1">
            <a:off x="271462" y="2449512"/>
            <a:ext cx="1279525" cy="450850"/>
          </a:xfrm>
          <a:prstGeom prst="leftArrowCallout">
            <a:avLst>
              <a:gd name="adj1" fmla="val 25000"/>
              <a:gd name="adj2" fmla="val 25000"/>
              <a:gd name="adj3" fmla="val 24999"/>
              <a:gd name="adj4" fmla="val 86083"/>
            </a:avLst>
          </a:prstGeom>
          <a:solidFill>
            <a:srgbClr val="58806B"/>
          </a:solidFill>
          <a:ln>
            <a:noFill/>
          </a:ln>
        </p:spPr>
        <p:txBody>
          <a:bodyPr anchor="ctr"/>
          <a:lstStyle/>
          <a:p>
            <a:pPr>
              <a:lnSpc>
                <a:spcPct val="80000"/>
              </a:lnSpc>
              <a:defRPr/>
            </a:pPr>
            <a:r>
              <a:rPr lang="en-US" sz="1200" dirty="0" err="1">
                <a:solidFill>
                  <a:srgbClr val="FFFFFF"/>
                </a:solidFill>
                <a:ea typeface="MS PGothic" charset="0"/>
                <a:cs typeface="MS PGothic" charset="0"/>
              </a:rPr>
              <a:t>Tecnologico</a:t>
            </a:r>
            <a:r>
              <a:rPr lang="en-US" sz="1200" dirty="0">
                <a:solidFill>
                  <a:srgbClr val="FFFFFF"/>
                </a:solidFill>
                <a:ea typeface="MS PGothic" charset="0"/>
                <a:cs typeface="MS PGothic" charset="0"/>
              </a:rPr>
              <a:t> de Monterrey </a:t>
            </a:r>
          </a:p>
        </p:txBody>
      </p:sp>
      <p:sp>
        <p:nvSpPr>
          <p:cNvPr id="4109" name="Left Arrow Callout 47"/>
          <p:cNvSpPr>
            <a:spLocks noChangeArrowheads="1"/>
          </p:cNvSpPr>
          <p:nvPr/>
        </p:nvSpPr>
        <p:spPr bwMode="auto">
          <a:xfrm flipH="1">
            <a:off x="1089025" y="4090987"/>
            <a:ext cx="1279525" cy="338138"/>
          </a:xfrm>
          <a:prstGeom prst="leftArrowCallout">
            <a:avLst>
              <a:gd name="adj1" fmla="val 25000"/>
              <a:gd name="adj2" fmla="val 25000"/>
              <a:gd name="adj3" fmla="val 24999"/>
              <a:gd name="adj4" fmla="val 86083"/>
            </a:avLst>
          </a:prstGeom>
          <a:solidFill>
            <a:srgbClr val="58806B"/>
          </a:solidFill>
          <a:ln>
            <a:noFill/>
          </a:ln>
        </p:spPr>
        <p:txBody>
          <a:bodyPr anchor="ctr"/>
          <a:lstStyle/>
          <a:p>
            <a:pPr>
              <a:lnSpc>
                <a:spcPct val="80000"/>
              </a:lnSpc>
              <a:defRPr/>
            </a:pPr>
            <a:r>
              <a:rPr lang="en-US" sz="1200" dirty="0">
                <a:solidFill>
                  <a:srgbClr val="FFFFFF"/>
                </a:solidFill>
                <a:ea typeface="MS PGothic" charset="0"/>
                <a:cs typeface="MS PGothic" charset="0"/>
              </a:rPr>
              <a:t>Un </a:t>
            </a:r>
            <a:r>
              <a:rPr lang="en-US" sz="1200" dirty="0" err="1">
                <a:solidFill>
                  <a:srgbClr val="FFFFFF"/>
                </a:solidFill>
                <a:ea typeface="MS PGothic" charset="0"/>
                <a:cs typeface="MS PGothic" charset="0"/>
              </a:rPr>
              <a:t>Techo</a:t>
            </a:r>
            <a:r>
              <a:rPr lang="en-US" sz="1200" dirty="0">
                <a:solidFill>
                  <a:srgbClr val="FFFFFF"/>
                </a:solidFill>
                <a:ea typeface="MS PGothic" charset="0"/>
                <a:cs typeface="MS PGothic" charset="0"/>
              </a:rPr>
              <a:t> Para </a:t>
            </a:r>
            <a:r>
              <a:rPr lang="en-US" sz="1200" dirty="0" err="1">
                <a:solidFill>
                  <a:srgbClr val="FFFFFF"/>
                </a:solidFill>
                <a:ea typeface="MS PGothic" charset="0"/>
                <a:cs typeface="MS PGothic" charset="0"/>
              </a:rPr>
              <a:t>Mi</a:t>
            </a:r>
            <a:r>
              <a:rPr lang="en-US" sz="1200" dirty="0">
                <a:solidFill>
                  <a:srgbClr val="FFFFFF"/>
                </a:solidFill>
                <a:ea typeface="MS PGothic" charset="0"/>
                <a:cs typeface="MS PGothic" charset="0"/>
              </a:rPr>
              <a:t> </a:t>
            </a:r>
            <a:r>
              <a:rPr lang="en-US" sz="1200" dirty="0" err="1">
                <a:solidFill>
                  <a:srgbClr val="FFFFFF"/>
                </a:solidFill>
                <a:ea typeface="MS PGothic" charset="0"/>
                <a:cs typeface="MS PGothic" charset="0"/>
              </a:rPr>
              <a:t>Pais</a:t>
            </a:r>
            <a:endParaRPr lang="en-US" sz="1200" dirty="0">
              <a:solidFill>
                <a:srgbClr val="FFFFFF"/>
              </a:solidFill>
              <a:ea typeface="MS PGothic" charset="0"/>
              <a:cs typeface="MS PGothic" charset="0"/>
            </a:endParaRPr>
          </a:p>
        </p:txBody>
      </p:sp>
      <p:sp>
        <p:nvSpPr>
          <p:cNvPr id="4110" name="Left Arrow Callout 50"/>
          <p:cNvSpPr>
            <a:spLocks noChangeArrowheads="1"/>
          </p:cNvSpPr>
          <p:nvPr/>
        </p:nvSpPr>
        <p:spPr bwMode="auto">
          <a:xfrm flipH="1">
            <a:off x="896938" y="3452812"/>
            <a:ext cx="1279525" cy="338138"/>
          </a:xfrm>
          <a:prstGeom prst="leftArrowCallout">
            <a:avLst>
              <a:gd name="adj1" fmla="val 25000"/>
              <a:gd name="adj2" fmla="val 25000"/>
              <a:gd name="adj3" fmla="val 24999"/>
              <a:gd name="adj4" fmla="val 86083"/>
            </a:avLst>
          </a:prstGeom>
          <a:solidFill>
            <a:srgbClr val="800000">
              <a:alpha val="52000"/>
            </a:srgbClr>
          </a:solidFill>
          <a:ln>
            <a:noFill/>
          </a:ln>
        </p:spPr>
        <p:txBody>
          <a:bodyPr anchor="ctr"/>
          <a:lstStyle/>
          <a:p>
            <a:pPr>
              <a:lnSpc>
                <a:spcPct val="80000"/>
              </a:lnSpc>
              <a:defRPr/>
            </a:pPr>
            <a:r>
              <a:rPr lang="en-US" sz="1200" dirty="0">
                <a:solidFill>
                  <a:schemeClr val="bg1">
                    <a:lumMod val="85000"/>
                  </a:schemeClr>
                </a:solidFill>
                <a:ea typeface="MS PGothic" charset="0"/>
                <a:cs typeface="MS PGothic" charset="0"/>
              </a:rPr>
              <a:t>Universidad del </a:t>
            </a:r>
            <a:r>
              <a:rPr lang="en-US" sz="1200" dirty="0" err="1">
                <a:solidFill>
                  <a:schemeClr val="bg1">
                    <a:lumMod val="85000"/>
                  </a:schemeClr>
                </a:solidFill>
                <a:ea typeface="MS PGothic" charset="0"/>
                <a:cs typeface="MS PGothic" charset="0"/>
              </a:rPr>
              <a:t>Pacifico</a:t>
            </a:r>
            <a:endParaRPr lang="en-US" sz="1200" dirty="0">
              <a:solidFill>
                <a:schemeClr val="bg1">
                  <a:lumMod val="85000"/>
                </a:schemeClr>
              </a:solidFill>
              <a:ea typeface="MS PGothic" charset="0"/>
              <a:cs typeface="MS PGothic" charset="0"/>
            </a:endParaRPr>
          </a:p>
        </p:txBody>
      </p:sp>
      <p:sp>
        <p:nvSpPr>
          <p:cNvPr id="4111" name="Left Arrow Callout 52"/>
          <p:cNvSpPr>
            <a:spLocks noChangeArrowheads="1"/>
          </p:cNvSpPr>
          <p:nvPr/>
        </p:nvSpPr>
        <p:spPr bwMode="auto">
          <a:xfrm flipH="1">
            <a:off x="5183188" y="2636837"/>
            <a:ext cx="1279525" cy="338138"/>
          </a:xfrm>
          <a:prstGeom prst="leftArrowCallout">
            <a:avLst>
              <a:gd name="adj1" fmla="val 25000"/>
              <a:gd name="adj2" fmla="val 25000"/>
              <a:gd name="adj3" fmla="val 24999"/>
              <a:gd name="adj4" fmla="val 86083"/>
            </a:avLst>
          </a:prstGeom>
          <a:solidFill>
            <a:srgbClr val="800000"/>
          </a:solidFill>
          <a:ln>
            <a:noFill/>
          </a:ln>
        </p:spPr>
        <p:txBody>
          <a:bodyPr anchor="ctr"/>
          <a:lstStyle/>
          <a:p>
            <a:pPr>
              <a:lnSpc>
                <a:spcPct val="80000"/>
              </a:lnSpc>
              <a:defRPr/>
            </a:pPr>
            <a:r>
              <a:rPr lang="en-US" sz="1200" dirty="0">
                <a:solidFill>
                  <a:schemeClr val="bg1">
                    <a:lumMod val="85000"/>
                  </a:schemeClr>
                </a:solidFill>
                <a:ea typeface="MS PGothic" charset="0"/>
                <a:cs typeface="MS PGothic" charset="0"/>
              </a:rPr>
              <a:t>XLRI Jamshedpur</a:t>
            </a:r>
          </a:p>
        </p:txBody>
      </p:sp>
      <p:sp>
        <p:nvSpPr>
          <p:cNvPr id="21" name="Left Arrow Callout 45"/>
          <p:cNvSpPr>
            <a:spLocks noChangeArrowheads="1"/>
          </p:cNvSpPr>
          <p:nvPr/>
        </p:nvSpPr>
        <p:spPr bwMode="auto">
          <a:xfrm>
            <a:off x="1214438" y="2038350"/>
            <a:ext cx="998537" cy="311150"/>
          </a:xfrm>
          <a:prstGeom prst="leftArrowCallout">
            <a:avLst>
              <a:gd name="adj1" fmla="val 25000"/>
              <a:gd name="adj2" fmla="val 25000"/>
              <a:gd name="adj3" fmla="val 24964"/>
              <a:gd name="adj4" fmla="val 80623"/>
            </a:avLst>
          </a:prstGeom>
          <a:solidFill>
            <a:srgbClr val="800000">
              <a:alpha val="65000"/>
            </a:srgbClr>
          </a:solidFill>
          <a:ln>
            <a:noFill/>
          </a:ln>
        </p:spPr>
        <p:txBody>
          <a:bodyPr anchor="ctr"/>
          <a:lstStyle/>
          <a:p>
            <a:pPr>
              <a:lnSpc>
                <a:spcPct val="80000"/>
              </a:lnSpc>
              <a:defRPr/>
            </a:pPr>
            <a:endParaRPr lang="en-US" sz="1000" dirty="0">
              <a:solidFill>
                <a:schemeClr val="bg1">
                  <a:lumMod val="85000"/>
                </a:schemeClr>
              </a:solidFill>
              <a:ea typeface="MS PGothic" charset="0"/>
              <a:cs typeface="MS PGothic" charset="0"/>
            </a:endParaRPr>
          </a:p>
        </p:txBody>
      </p:sp>
      <p:pic>
        <p:nvPicPr>
          <p:cNvPr id="13330" name="Picture 6" descr="Horiz2K_F-2_red bkgrnd.jpg"/>
          <p:cNvPicPr>
            <a:picLocks noChangeAspect="1"/>
          </p:cNvPicPr>
          <p:nvPr/>
        </p:nvPicPr>
        <p:blipFill>
          <a:blip r:embed="rId4"/>
          <a:srcRect/>
          <a:stretch>
            <a:fillRect/>
          </a:stretch>
        </p:blipFill>
        <p:spPr bwMode="auto">
          <a:xfrm>
            <a:off x="1403350" y="2014537"/>
            <a:ext cx="806450" cy="349250"/>
          </a:xfrm>
          <a:prstGeom prst="rect">
            <a:avLst/>
          </a:prstGeom>
          <a:noFill/>
          <a:ln w="9525">
            <a:noFill/>
            <a:miter lim="800000"/>
            <a:headEnd/>
            <a:tailEnd/>
          </a:ln>
        </p:spPr>
      </p:pic>
      <p:grpSp>
        <p:nvGrpSpPr>
          <p:cNvPr id="3" name="Group 18"/>
          <p:cNvGrpSpPr>
            <a:grpSpLocks/>
          </p:cNvGrpSpPr>
          <p:nvPr/>
        </p:nvGrpSpPr>
        <p:grpSpPr bwMode="auto">
          <a:xfrm>
            <a:off x="6537324" y="4024312"/>
            <a:ext cx="1920875" cy="1130300"/>
            <a:chOff x="6536854" y="4962847"/>
            <a:chExt cx="1682909" cy="1129690"/>
          </a:xfrm>
        </p:grpSpPr>
        <p:sp>
          <p:nvSpPr>
            <p:cNvPr id="20" name="Rounded Rectangle 19"/>
            <p:cNvSpPr/>
            <p:nvPr/>
          </p:nvSpPr>
          <p:spPr bwMode="auto">
            <a:xfrm>
              <a:off x="6536854" y="4962847"/>
              <a:ext cx="1682909" cy="1129690"/>
            </a:xfrm>
            <a:prstGeom prst="round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defRPr/>
              </a:pPr>
              <a:endParaRPr lang="en-US">
                <a:solidFill>
                  <a:schemeClr val="tx1"/>
                </a:solidFill>
                <a:latin typeface="Times New Roman" pitchFamily="-109" charset="0"/>
              </a:endParaRPr>
            </a:p>
          </p:txBody>
        </p:sp>
        <p:sp>
          <p:nvSpPr>
            <p:cNvPr id="22" name="Left Arrow Callout 43"/>
            <p:cNvSpPr>
              <a:spLocks noChangeArrowheads="1"/>
            </p:cNvSpPr>
            <p:nvPr/>
          </p:nvSpPr>
          <p:spPr bwMode="auto">
            <a:xfrm>
              <a:off x="6708320" y="5108818"/>
              <a:ext cx="1274883" cy="331609"/>
            </a:xfrm>
            <a:prstGeom prst="leftArrowCallout">
              <a:avLst>
                <a:gd name="adj1" fmla="val 25000"/>
                <a:gd name="adj2" fmla="val 25000"/>
                <a:gd name="adj3" fmla="val 25023"/>
                <a:gd name="adj4" fmla="val 86083"/>
              </a:avLst>
            </a:prstGeom>
            <a:solidFill>
              <a:srgbClr val="800000"/>
            </a:solidFill>
            <a:ln>
              <a:noFill/>
            </a:ln>
          </p:spPr>
          <p:txBody>
            <a:bodyPr anchor="ctr"/>
            <a:lstStyle/>
            <a:p>
              <a:pPr>
                <a:lnSpc>
                  <a:spcPct val="80000"/>
                </a:lnSpc>
                <a:defRPr/>
              </a:pPr>
              <a:r>
                <a:rPr lang="en-US" sz="1200" dirty="0">
                  <a:solidFill>
                    <a:schemeClr val="bg1">
                      <a:lumMod val="85000"/>
                    </a:schemeClr>
                  </a:solidFill>
                  <a:ea typeface="MS PGothic" charset="0"/>
                  <a:cs typeface="MS PGothic" charset="0"/>
                </a:rPr>
                <a:t>Jesuit Partner Institution</a:t>
              </a:r>
            </a:p>
          </p:txBody>
        </p:sp>
        <p:sp>
          <p:nvSpPr>
            <p:cNvPr id="23" name="Left Arrow Callout 43"/>
            <p:cNvSpPr>
              <a:spLocks noChangeArrowheads="1"/>
            </p:cNvSpPr>
            <p:nvPr/>
          </p:nvSpPr>
          <p:spPr bwMode="auto">
            <a:xfrm>
              <a:off x="6708320" y="5599091"/>
              <a:ext cx="1274883" cy="331608"/>
            </a:xfrm>
            <a:prstGeom prst="leftArrowCallout">
              <a:avLst>
                <a:gd name="adj1" fmla="val 25000"/>
                <a:gd name="adj2" fmla="val 25000"/>
                <a:gd name="adj3" fmla="val 25023"/>
                <a:gd name="adj4" fmla="val 86083"/>
              </a:avLst>
            </a:prstGeom>
            <a:solidFill>
              <a:srgbClr val="58806B"/>
            </a:solidFill>
            <a:ln>
              <a:noFill/>
            </a:ln>
          </p:spPr>
          <p:txBody>
            <a:bodyPr anchor="ctr"/>
            <a:lstStyle/>
            <a:p>
              <a:pPr>
                <a:lnSpc>
                  <a:spcPct val="80000"/>
                </a:lnSpc>
                <a:defRPr/>
              </a:pPr>
              <a:r>
                <a:rPr lang="en-US" sz="1200" dirty="0" smtClean="0">
                  <a:solidFill>
                    <a:srgbClr val="FFFFFF"/>
                  </a:solidFill>
                  <a:ea typeface="MS PGothic" charset="0"/>
                  <a:cs typeface="MS PGothic" charset="0"/>
                </a:rPr>
                <a:t>Mission-Aligned Partner</a:t>
              </a:r>
              <a:endParaRPr lang="en-US" sz="1200" dirty="0">
                <a:solidFill>
                  <a:srgbClr val="FFFFFF"/>
                </a:solidFill>
                <a:ea typeface="MS PGothic" charset="0"/>
                <a:cs typeface="MS PGothic" charset="0"/>
              </a:endParaRPr>
            </a:p>
          </p:txBody>
        </p:sp>
      </p:grpSp>
      <p:sp>
        <p:nvSpPr>
          <p:cNvPr id="25" name="Left Arrow Callout 45"/>
          <p:cNvSpPr>
            <a:spLocks noChangeArrowheads="1"/>
          </p:cNvSpPr>
          <p:nvPr/>
        </p:nvSpPr>
        <p:spPr bwMode="auto">
          <a:xfrm>
            <a:off x="2709863" y="3921125"/>
            <a:ext cx="1862137" cy="430212"/>
          </a:xfrm>
          <a:prstGeom prst="leftArrowCallout">
            <a:avLst>
              <a:gd name="adj1" fmla="val 25000"/>
              <a:gd name="adj2" fmla="val 25000"/>
              <a:gd name="adj3" fmla="val 24964"/>
              <a:gd name="adj4" fmla="val 86083"/>
            </a:avLst>
          </a:prstGeom>
          <a:solidFill>
            <a:srgbClr val="800000">
              <a:alpha val="52000"/>
            </a:srgbClr>
          </a:solidFill>
          <a:ln>
            <a:noFill/>
          </a:ln>
        </p:spPr>
        <p:txBody>
          <a:bodyPr anchor="ctr"/>
          <a:lstStyle/>
          <a:p>
            <a:pPr>
              <a:lnSpc>
                <a:spcPct val="80000"/>
              </a:lnSpc>
              <a:defRPr/>
            </a:pPr>
            <a:r>
              <a:rPr lang="en-US" sz="1200" dirty="0">
                <a:solidFill>
                  <a:schemeClr val="bg1">
                    <a:lumMod val="85000"/>
                  </a:schemeClr>
                </a:solidFill>
                <a:ea typeface="MS PGothic" charset="0"/>
                <a:cs typeface="MS PGothic" charset="0"/>
              </a:rPr>
              <a:t>Universidad </a:t>
            </a:r>
            <a:r>
              <a:rPr lang="en-US" sz="1200" dirty="0" err="1">
                <a:solidFill>
                  <a:schemeClr val="bg1">
                    <a:lumMod val="85000"/>
                  </a:schemeClr>
                </a:solidFill>
                <a:ea typeface="MS PGothic" charset="0"/>
                <a:cs typeface="MS PGothic" charset="0"/>
              </a:rPr>
              <a:t>Catolica</a:t>
            </a:r>
            <a:r>
              <a:rPr lang="en-US" sz="1200" dirty="0">
                <a:solidFill>
                  <a:schemeClr val="bg1">
                    <a:lumMod val="85000"/>
                  </a:schemeClr>
                </a:solidFill>
                <a:ea typeface="MS PGothic" charset="0"/>
                <a:cs typeface="MS PGothic" charset="0"/>
              </a:rPr>
              <a:t> de Cordoba</a:t>
            </a:r>
          </a:p>
        </p:txBody>
      </p:sp>
      <p:sp>
        <p:nvSpPr>
          <p:cNvPr id="26" name="Left Arrow Callout 45"/>
          <p:cNvSpPr>
            <a:spLocks noChangeArrowheads="1"/>
          </p:cNvSpPr>
          <p:nvPr/>
        </p:nvSpPr>
        <p:spPr bwMode="auto">
          <a:xfrm>
            <a:off x="2449513" y="2976562"/>
            <a:ext cx="1589087" cy="550863"/>
          </a:xfrm>
          <a:prstGeom prst="leftArrowCallout">
            <a:avLst>
              <a:gd name="adj1" fmla="val 25000"/>
              <a:gd name="adj2" fmla="val 25000"/>
              <a:gd name="adj3" fmla="val 24964"/>
              <a:gd name="adj4" fmla="val 86083"/>
            </a:avLst>
          </a:prstGeom>
          <a:solidFill>
            <a:srgbClr val="800000">
              <a:alpha val="52000"/>
            </a:srgbClr>
          </a:solidFill>
          <a:ln>
            <a:noFill/>
          </a:ln>
        </p:spPr>
        <p:txBody>
          <a:bodyPr anchor="ctr"/>
          <a:lstStyle/>
          <a:p>
            <a:pPr>
              <a:lnSpc>
                <a:spcPct val="80000"/>
              </a:lnSpc>
              <a:defRPr/>
            </a:pPr>
            <a:r>
              <a:rPr lang="en-US" sz="1200" dirty="0" err="1">
                <a:solidFill>
                  <a:schemeClr val="bg1">
                    <a:lumMod val="85000"/>
                  </a:schemeClr>
                </a:solidFill>
                <a:ea typeface="MS PGothic" charset="0"/>
                <a:cs typeface="MS PGothic" charset="0"/>
              </a:rPr>
              <a:t>Pontificia</a:t>
            </a:r>
            <a:r>
              <a:rPr lang="en-US" sz="1200" dirty="0">
                <a:solidFill>
                  <a:schemeClr val="bg1">
                    <a:lumMod val="85000"/>
                  </a:schemeClr>
                </a:solidFill>
                <a:ea typeface="MS PGothic" charset="0"/>
                <a:cs typeface="MS PGothic" charset="0"/>
              </a:rPr>
              <a:t> Universidad </a:t>
            </a:r>
            <a:r>
              <a:rPr lang="en-US" sz="1200" dirty="0" err="1">
                <a:solidFill>
                  <a:schemeClr val="bg1">
                    <a:lumMod val="85000"/>
                  </a:schemeClr>
                </a:solidFill>
                <a:ea typeface="MS PGothic" charset="0"/>
                <a:cs typeface="MS PGothic" charset="0"/>
              </a:rPr>
              <a:t>Javeriana</a:t>
            </a:r>
            <a:r>
              <a:rPr lang="en-US" sz="1200" dirty="0">
                <a:solidFill>
                  <a:schemeClr val="bg1">
                    <a:lumMod val="85000"/>
                  </a:schemeClr>
                </a:solidFill>
                <a:ea typeface="MS PGothic" charset="0"/>
                <a:cs typeface="MS PGothic" charset="0"/>
              </a:rPr>
              <a:t>, Bogota</a:t>
            </a:r>
          </a:p>
        </p:txBody>
      </p:sp>
      <p:sp>
        <p:nvSpPr>
          <p:cNvPr id="24" name="TextBox 23"/>
          <p:cNvSpPr txBox="1"/>
          <p:nvPr/>
        </p:nvSpPr>
        <p:spPr>
          <a:xfrm>
            <a:off x="990600" y="5352872"/>
            <a:ext cx="7239000" cy="1292662"/>
          </a:xfrm>
          <a:prstGeom prst="rect">
            <a:avLst/>
          </a:prstGeom>
          <a:solidFill>
            <a:srgbClr val="58806B"/>
          </a:solidFill>
        </p:spPr>
        <p:txBody>
          <a:bodyPr wrap="square" rtlCol="0">
            <a:spAutoFit/>
          </a:bodyPr>
          <a:lstStyle/>
          <a:p>
            <a:pPr>
              <a:buFont typeface="Arial"/>
              <a:buChar char="•"/>
            </a:pPr>
            <a:r>
              <a:rPr lang="en-US" sz="2600" dirty="0" smtClean="0">
                <a:solidFill>
                  <a:schemeClr val="bg1">
                    <a:lumMod val="95000"/>
                  </a:schemeClr>
                </a:solidFill>
                <a:latin typeface="Tw Cen MT"/>
                <a:cs typeface="Tw Cen MT"/>
              </a:rPr>
              <a:t> Launched at IAJBS plenary in July</a:t>
            </a:r>
          </a:p>
          <a:p>
            <a:pPr>
              <a:buFont typeface="Arial"/>
              <a:buChar char="•"/>
            </a:pPr>
            <a:r>
              <a:rPr lang="en-US" sz="2600" dirty="0" smtClean="0">
                <a:solidFill>
                  <a:schemeClr val="bg1">
                    <a:lumMod val="95000"/>
                  </a:schemeClr>
                </a:solidFill>
                <a:latin typeface="Tw Cen MT"/>
                <a:cs typeface="Tw Cen MT"/>
              </a:rPr>
              <a:t> </a:t>
            </a:r>
            <a:r>
              <a:rPr lang="en-US" sz="2600" dirty="0" err="1" smtClean="0">
                <a:solidFill>
                  <a:schemeClr val="bg1">
                    <a:lumMod val="95000"/>
                  </a:schemeClr>
                </a:solidFill>
                <a:latin typeface="Tw Cen MT"/>
                <a:cs typeface="Tw Cen MT"/>
              </a:rPr>
              <a:t>MOUs</a:t>
            </a:r>
            <a:r>
              <a:rPr lang="en-US" sz="2600" dirty="0" smtClean="0">
                <a:solidFill>
                  <a:schemeClr val="bg1">
                    <a:lumMod val="95000"/>
                  </a:schemeClr>
                </a:solidFill>
                <a:latin typeface="Tw Cen MT"/>
                <a:cs typeface="Tw Cen MT"/>
              </a:rPr>
              <a:t> in place: XLRI, </a:t>
            </a:r>
            <a:r>
              <a:rPr lang="en-US" sz="2600" dirty="0" err="1" smtClean="0">
                <a:solidFill>
                  <a:schemeClr val="bg1">
                    <a:lumMod val="95000"/>
                  </a:schemeClr>
                </a:solidFill>
                <a:latin typeface="Tw Cen MT"/>
                <a:cs typeface="Tw Cen MT"/>
              </a:rPr>
              <a:t>Ateneo</a:t>
            </a:r>
            <a:r>
              <a:rPr lang="en-US" sz="2600" dirty="0" smtClean="0">
                <a:solidFill>
                  <a:schemeClr val="bg1">
                    <a:lumMod val="95000"/>
                  </a:schemeClr>
                </a:solidFill>
                <a:latin typeface="Tw Cen MT"/>
                <a:cs typeface="Tw Cen MT"/>
              </a:rPr>
              <a:t>, CK </a:t>
            </a:r>
            <a:r>
              <a:rPr lang="en-US" sz="2600" dirty="0" err="1" smtClean="0">
                <a:solidFill>
                  <a:schemeClr val="bg1">
                    <a:lumMod val="95000"/>
                  </a:schemeClr>
                </a:solidFill>
                <a:latin typeface="Tw Cen MT"/>
                <a:cs typeface="Tw Cen MT"/>
              </a:rPr>
              <a:t>Prahalad</a:t>
            </a:r>
            <a:r>
              <a:rPr lang="en-US" sz="2600" dirty="0" smtClean="0">
                <a:solidFill>
                  <a:schemeClr val="bg1">
                    <a:lumMod val="95000"/>
                  </a:schemeClr>
                </a:solidFill>
                <a:latin typeface="Tw Cen MT"/>
                <a:cs typeface="Tw Cen MT"/>
              </a:rPr>
              <a:t>, ESADE</a:t>
            </a:r>
          </a:p>
          <a:p>
            <a:pPr>
              <a:buFont typeface="Arial"/>
              <a:buChar char="•"/>
            </a:pPr>
            <a:r>
              <a:rPr lang="en-US" sz="2600" dirty="0" smtClean="0">
                <a:solidFill>
                  <a:schemeClr val="bg1">
                    <a:lumMod val="95000"/>
                  </a:schemeClr>
                </a:solidFill>
                <a:latin typeface="Tw Cen MT"/>
                <a:cs typeface="Tw Cen MT"/>
              </a:rPr>
              <a:t> GSBI Network Working Group met October 19-21</a:t>
            </a:r>
            <a:endParaRPr lang="en-US" sz="2600" dirty="0">
              <a:solidFill>
                <a:schemeClr val="bg1">
                  <a:lumMod val="95000"/>
                </a:schemeClr>
              </a:solidFill>
              <a:latin typeface="Tw Cen MT"/>
              <a:cs typeface="Tw Cen MT"/>
            </a:endParaRPr>
          </a:p>
        </p:txBody>
      </p:sp>
      <p:sp>
        <p:nvSpPr>
          <p:cNvPr id="27" name="Left Arrow Callout 43"/>
          <p:cNvSpPr>
            <a:spLocks noChangeArrowheads="1"/>
          </p:cNvSpPr>
          <p:nvPr/>
        </p:nvSpPr>
        <p:spPr bwMode="auto">
          <a:xfrm>
            <a:off x="6248400" y="2895600"/>
            <a:ext cx="1219200" cy="304800"/>
          </a:xfrm>
          <a:prstGeom prst="leftArrowCallout">
            <a:avLst>
              <a:gd name="adj1" fmla="val 25000"/>
              <a:gd name="adj2" fmla="val 25000"/>
              <a:gd name="adj3" fmla="val 25023"/>
              <a:gd name="adj4" fmla="val 86083"/>
            </a:avLst>
          </a:prstGeom>
          <a:solidFill>
            <a:srgbClr val="800000"/>
          </a:solidFill>
          <a:ln>
            <a:noFill/>
          </a:ln>
        </p:spPr>
        <p:txBody>
          <a:bodyPr anchor="ctr"/>
          <a:lstStyle/>
          <a:p>
            <a:pPr>
              <a:lnSpc>
                <a:spcPct val="80000"/>
              </a:lnSpc>
              <a:defRPr/>
            </a:pPr>
            <a:r>
              <a:rPr lang="en-US" sz="1200" dirty="0" smtClean="0">
                <a:solidFill>
                  <a:schemeClr val="bg1">
                    <a:lumMod val="85000"/>
                  </a:schemeClr>
                </a:solidFill>
                <a:ea typeface="MS PGothic" charset="0"/>
                <a:cs typeface="MS PGothic" charset="0"/>
              </a:rPr>
              <a:t>CK </a:t>
            </a:r>
            <a:r>
              <a:rPr lang="en-US" sz="1200" dirty="0" err="1" smtClean="0">
                <a:solidFill>
                  <a:schemeClr val="bg1">
                    <a:lumMod val="85000"/>
                  </a:schemeClr>
                </a:solidFill>
                <a:ea typeface="MS PGothic" charset="0"/>
                <a:cs typeface="MS PGothic" charset="0"/>
              </a:rPr>
              <a:t>Prahalad</a:t>
            </a:r>
            <a:endParaRPr lang="en-US" sz="1200" dirty="0">
              <a:solidFill>
                <a:schemeClr val="bg1">
                  <a:lumMod val="85000"/>
                </a:schemeClr>
              </a:solidFill>
              <a:ea typeface="MS PGothic" charset="0"/>
              <a:cs typeface="MS PGothic" charset="0"/>
            </a:endParaRPr>
          </a:p>
        </p:txBody>
      </p:sp>
      <p:sp>
        <p:nvSpPr>
          <p:cNvPr id="28" name="Left Arrow Callout 42"/>
          <p:cNvSpPr>
            <a:spLocks noChangeArrowheads="1"/>
          </p:cNvSpPr>
          <p:nvPr/>
        </p:nvSpPr>
        <p:spPr bwMode="auto">
          <a:xfrm>
            <a:off x="5214938" y="3263900"/>
            <a:ext cx="1109662" cy="317500"/>
          </a:xfrm>
          <a:prstGeom prst="leftArrowCallout">
            <a:avLst>
              <a:gd name="adj1" fmla="val 25000"/>
              <a:gd name="adj2" fmla="val 25000"/>
              <a:gd name="adj3" fmla="val 25012"/>
              <a:gd name="adj4" fmla="val 86083"/>
            </a:avLst>
          </a:prstGeom>
          <a:solidFill>
            <a:srgbClr val="800000">
              <a:alpha val="52000"/>
            </a:srgbClr>
          </a:solidFill>
          <a:ln>
            <a:noFill/>
          </a:ln>
        </p:spPr>
        <p:txBody>
          <a:bodyPr anchor="ctr"/>
          <a:lstStyle/>
          <a:p>
            <a:pPr>
              <a:lnSpc>
                <a:spcPct val="80000"/>
              </a:lnSpc>
              <a:defRPr/>
            </a:pPr>
            <a:r>
              <a:rPr lang="en-US" sz="1200" dirty="0" smtClean="0">
                <a:solidFill>
                  <a:schemeClr val="bg1">
                    <a:lumMod val="85000"/>
                  </a:schemeClr>
                </a:solidFill>
                <a:ea typeface="MS PGothic" charset="0"/>
                <a:cs typeface="MS PGothic" charset="0"/>
              </a:rPr>
              <a:t>East Africa</a:t>
            </a:r>
            <a:endParaRPr lang="en-US" sz="1200" dirty="0">
              <a:solidFill>
                <a:schemeClr val="bg1">
                  <a:lumMod val="85000"/>
                </a:schemeClr>
              </a:solidFill>
              <a:ea typeface="MS PGothic" charset="0"/>
              <a:cs typeface="MS PGothic" charset="0"/>
            </a:endParaRPr>
          </a:p>
        </p:txBody>
      </p:sp>
      <p:pic>
        <p:nvPicPr>
          <p:cNvPr id="4" name="Picture 3" descr="gsbi-network.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 y="304800"/>
            <a:ext cx="2532112" cy="1061641"/>
          </a:xfrm>
          <a:prstGeom prst="rect">
            <a:avLst/>
          </a:prstGeom>
        </p:spPr>
      </p:pic>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181600" y="1676400"/>
            <a:ext cx="3810000" cy="1219200"/>
          </a:xfrm>
        </p:spPr>
        <p:txBody>
          <a:bodyPr>
            <a:noAutofit/>
          </a:bodyPr>
          <a:lstStyle/>
          <a:p>
            <a:r>
              <a:rPr lang="en-US" sz="2200" dirty="0" smtClean="0">
                <a:latin typeface="Tw Cen MT"/>
                <a:cs typeface="Tw Cen MT"/>
              </a:rPr>
              <a:t>Frugal supports all stages</a:t>
            </a:r>
          </a:p>
          <a:p>
            <a:r>
              <a:rPr lang="en-US" sz="2200" dirty="0" smtClean="0">
                <a:latin typeface="Tw Cen MT"/>
                <a:cs typeface="Tw Cen MT"/>
              </a:rPr>
              <a:t>Capital needs increase with development stage</a:t>
            </a:r>
            <a:endParaRPr lang="en-US" sz="2200" dirty="0">
              <a:latin typeface="Tw Cen MT"/>
              <a:cs typeface="Tw Cen MT"/>
            </a:endParaRPr>
          </a:p>
        </p:txBody>
      </p:sp>
      <p:sp>
        <p:nvSpPr>
          <p:cNvPr id="3" name="Title 2"/>
          <p:cNvSpPr>
            <a:spLocks noGrp="1"/>
          </p:cNvSpPr>
          <p:nvPr>
            <p:ph type="title"/>
          </p:nvPr>
        </p:nvSpPr>
        <p:spPr/>
        <p:txBody>
          <a:bodyPr/>
          <a:lstStyle/>
          <a:p>
            <a:r>
              <a:rPr lang="en-US" sz="4000" dirty="0" smtClean="0">
                <a:latin typeface="Tw Cen MT"/>
                <a:cs typeface="Tw Cen MT"/>
              </a:rPr>
              <a:t>GSBI PRODUCT LINES</a:t>
            </a:r>
            <a:endParaRPr lang="en-US" sz="4000" dirty="0">
              <a:latin typeface="Tw Cen MT"/>
              <a:cs typeface="Tw Cen MT"/>
            </a:endParaRPr>
          </a:p>
        </p:txBody>
      </p:sp>
      <p:grpSp>
        <p:nvGrpSpPr>
          <p:cNvPr id="4" name="Group 16"/>
          <p:cNvGrpSpPr/>
          <p:nvPr/>
        </p:nvGrpSpPr>
        <p:grpSpPr>
          <a:xfrm>
            <a:off x="2209800" y="2438400"/>
            <a:ext cx="6553200" cy="3608831"/>
            <a:chOff x="1676400" y="2133600"/>
            <a:chExt cx="6553200" cy="3913631"/>
          </a:xfrm>
        </p:grpSpPr>
        <p:cxnSp>
          <p:nvCxnSpPr>
            <p:cNvPr id="5" name="Straight Connector 4"/>
            <p:cNvCxnSpPr/>
            <p:nvPr/>
          </p:nvCxnSpPr>
          <p:spPr>
            <a:xfrm>
              <a:off x="1676400" y="2133601"/>
              <a:ext cx="0" cy="3913631"/>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676400" y="6019800"/>
              <a:ext cx="6553200" cy="0"/>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6" name="TextBox 15"/>
          <p:cNvSpPr txBox="1"/>
          <p:nvPr/>
        </p:nvSpPr>
        <p:spPr>
          <a:xfrm>
            <a:off x="0" y="3581400"/>
            <a:ext cx="2362200" cy="923330"/>
          </a:xfrm>
          <a:prstGeom prst="rect">
            <a:avLst/>
          </a:prstGeom>
          <a:noFill/>
          <a:ln>
            <a:noFill/>
          </a:ln>
        </p:spPr>
        <p:txBody>
          <a:bodyPr wrap="square" rtlCol="0">
            <a:spAutoFit/>
          </a:bodyPr>
          <a:lstStyle/>
          <a:p>
            <a:pPr algn="ctr"/>
            <a:r>
              <a:rPr lang="en-US" dirty="0" smtClean="0">
                <a:solidFill>
                  <a:schemeClr val="tx2"/>
                </a:solidFill>
                <a:latin typeface="Tw Cen MT"/>
                <a:cs typeface="Tw Cen MT"/>
              </a:rPr>
              <a:t>GLOBAL NUMBER: QUALIFIED SOCIAL ENTREPRENEURS</a:t>
            </a:r>
            <a:endParaRPr lang="en-US" dirty="0">
              <a:solidFill>
                <a:schemeClr val="tx2"/>
              </a:solidFill>
              <a:latin typeface="Tw Cen MT"/>
              <a:cs typeface="Tw Cen MT"/>
            </a:endParaRPr>
          </a:p>
        </p:txBody>
      </p:sp>
      <p:grpSp>
        <p:nvGrpSpPr>
          <p:cNvPr id="6" name="Group 21"/>
          <p:cNvGrpSpPr/>
          <p:nvPr/>
        </p:nvGrpSpPr>
        <p:grpSpPr>
          <a:xfrm>
            <a:off x="2133600" y="5986046"/>
            <a:ext cx="6629400" cy="369332"/>
            <a:chOff x="2133600" y="5986046"/>
            <a:chExt cx="6629400" cy="369332"/>
          </a:xfrm>
        </p:grpSpPr>
        <p:sp>
          <p:nvSpPr>
            <p:cNvPr id="19" name="TextBox 18"/>
            <p:cNvSpPr txBox="1"/>
            <p:nvPr/>
          </p:nvSpPr>
          <p:spPr>
            <a:xfrm>
              <a:off x="2133600" y="5986046"/>
              <a:ext cx="1219200" cy="369332"/>
            </a:xfrm>
            <a:prstGeom prst="rect">
              <a:avLst/>
            </a:prstGeom>
            <a:noFill/>
          </p:spPr>
          <p:txBody>
            <a:bodyPr wrap="square" rtlCol="0">
              <a:spAutoFit/>
            </a:bodyPr>
            <a:lstStyle/>
            <a:p>
              <a:pPr algn="ctr"/>
              <a:r>
                <a:rPr lang="en-US" dirty="0" smtClean="0">
                  <a:latin typeface="Tw Cen MT"/>
                  <a:cs typeface="Tw Cen MT"/>
                </a:rPr>
                <a:t>ASPIRING</a:t>
              </a:r>
              <a:endParaRPr lang="en-US" dirty="0">
                <a:latin typeface="Tw Cen MT"/>
                <a:cs typeface="Tw Cen MT"/>
              </a:endParaRPr>
            </a:p>
          </p:txBody>
        </p:sp>
        <p:sp>
          <p:nvSpPr>
            <p:cNvPr id="20" name="TextBox 19"/>
            <p:cNvSpPr txBox="1"/>
            <p:nvPr/>
          </p:nvSpPr>
          <p:spPr>
            <a:xfrm>
              <a:off x="4724400" y="5986046"/>
              <a:ext cx="1828800" cy="369332"/>
            </a:xfrm>
            <a:prstGeom prst="rect">
              <a:avLst/>
            </a:prstGeom>
            <a:noFill/>
          </p:spPr>
          <p:txBody>
            <a:bodyPr wrap="square" rtlCol="0">
              <a:spAutoFit/>
            </a:bodyPr>
            <a:lstStyle/>
            <a:p>
              <a:pPr algn="ctr"/>
              <a:r>
                <a:rPr lang="en-US" dirty="0" smtClean="0">
                  <a:latin typeface="Tw Cen MT"/>
                  <a:cs typeface="Tw Cen MT"/>
                </a:rPr>
                <a:t>EMERGING</a:t>
              </a:r>
              <a:endParaRPr lang="en-US" dirty="0">
                <a:latin typeface="Tw Cen MT"/>
                <a:cs typeface="Tw Cen MT"/>
              </a:endParaRPr>
            </a:p>
          </p:txBody>
        </p:sp>
        <p:sp>
          <p:nvSpPr>
            <p:cNvPr id="21" name="TextBox 20"/>
            <p:cNvSpPr txBox="1"/>
            <p:nvPr/>
          </p:nvSpPr>
          <p:spPr>
            <a:xfrm>
              <a:off x="7315200" y="5986046"/>
              <a:ext cx="1447800" cy="369332"/>
            </a:xfrm>
            <a:prstGeom prst="rect">
              <a:avLst/>
            </a:prstGeom>
            <a:noFill/>
          </p:spPr>
          <p:txBody>
            <a:bodyPr wrap="square" rtlCol="0">
              <a:spAutoFit/>
            </a:bodyPr>
            <a:lstStyle/>
            <a:p>
              <a:pPr algn="ctr"/>
              <a:r>
                <a:rPr lang="en-US" dirty="0" smtClean="0">
                  <a:latin typeface="Tw Cen MT"/>
                  <a:cs typeface="Tw Cen MT"/>
                </a:rPr>
                <a:t>ADVANCED</a:t>
              </a:r>
              <a:endParaRPr lang="en-US" dirty="0">
                <a:latin typeface="Tw Cen MT"/>
                <a:cs typeface="Tw Cen MT"/>
              </a:endParaRPr>
            </a:p>
          </p:txBody>
        </p:sp>
      </p:grpSp>
      <p:sp>
        <p:nvSpPr>
          <p:cNvPr id="27" name="TextBox 26"/>
          <p:cNvSpPr txBox="1"/>
          <p:nvPr/>
        </p:nvSpPr>
        <p:spPr>
          <a:xfrm>
            <a:off x="2209800" y="6248400"/>
            <a:ext cx="4876800" cy="338554"/>
          </a:xfrm>
          <a:prstGeom prst="rect">
            <a:avLst/>
          </a:prstGeom>
          <a:noFill/>
        </p:spPr>
        <p:txBody>
          <a:bodyPr wrap="square" rtlCol="0">
            <a:spAutoFit/>
          </a:bodyPr>
          <a:lstStyle/>
          <a:p>
            <a:r>
              <a:rPr lang="en-US" sz="1600" dirty="0" smtClean="0">
                <a:solidFill>
                  <a:schemeClr val="tx2"/>
                </a:solidFill>
                <a:latin typeface="Tw Cen MT"/>
                <a:cs typeface="Tw Cen MT"/>
              </a:rPr>
              <a:t>DEVELOPMENT STAGE OF SOCIAL ENTERPRISE</a:t>
            </a:r>
            <a:endParaRPr lang="en-US" sz="1600" dirty="0">
              <a:solidFill>
                <a:schemeClr val="tx2"/>
              </a:solidFill>
              <a:latin typeface="Tw Cen MT"/>
              <a:cs typeface="Tw Cen MT"/>
            </a:endParaRPr>
          </a:p>
        </p:txBody>
      </p:sp>
      <p:sp>
        <p:nvSpPr>
          <p:cNvPr id="30" name="Right Arrow 29"/>
          <p:cNvSpPr/>
          <p:nvPr/>
        </p:nvSpPr>
        <p:spPr>
          <a:xfrm>
            <a:off x="6172200" y="6324600"/>
            <a:ext cx="2590800" cy="228600"/>
          </a:xfrm>
          <a:prstGeom prst="righ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solidFill>
                <a:schemeClr val="tx2"/>
              </a:solidFill>
            </a:endParaRPr>
          </a:p>
        </p:txBody>
      </p:sp>
      <p:sp>
        <p:nvSpPr>
          <p:cNvPr id="31" name="Oval 30"/>
          <p:cNvSpPr/>
          <p:nvPr/>
        </p:nvSpPr>
        <p:spPr>
          <a:xfrm>
            <a:off x="2362200" y="2667000"/>
            <a:ext cx="2895600" cy="609600"/>
          </a:xfrm>
          <a:prstGeom prst="ellipse">
            <a:avLst/>
          </a:prstGeom>
          <a:solidFill>
            <a:srgbClr val="769785"/>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4" name="Oval 33"/>
          <p:cNvSpPr/>
          <p:nvPr/>
        </p:nvSpPr>
        <p:spPr>
          <a:xfrm>
            <a:off x="2362200" y="3505200"/>
            <a:ext cx="4800600" cy="685800"/>
          </a:xfrm>
          <a:prstGeom prst="ellipse">
            <a:avLst/>
          </a:prstGeom>
          <a:solidFill>
            <a:srgbClr val="58806B"/>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6" name="Oval 35"/>
          <p:cNvSpPr/>
          <p:nvPr/>
        </p:nvSpPr>
        <p:spPr>
          <a:xfrm>
            <a:off x="5257800" y="4267200"/>
            <a:ext cx="2514600" cy="609600"/>
          </a:xfrm>
          <a:prstGeom prst="ellipse">
            <a:avLst/>
          </a:prstGeom>
          <a:solidFill>
            <a:srgbClr val="385B49"/>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7" name="Oval 36"/>
          <p:cNvSpPr/>
          <p:nvPr/>
        </p:nvSpPr>
        <p:spPr>
          <a:xfrm>
            <a:off x="7086600" y="4953000"/>
            <a:ext cx="1676400" cy="762000"/>
          </a:xfrm>
          <a:prstGeom prst="ellipse">
            <a:avLst/>
          </a:prstGeom>
          <a:solidFill>
            <a:srgbClr val="14393E"/>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8" name="TextBox 37"/>
          <p:cNvSpPr txBox="1"/>
          <p:nvPr/>
        </p:nvSpPr>
        <p:spPr>
          <a:xfrm>
            <a:off x="7162800" y="5084802"/>
            <a:ext cx="1536192" cy="553998"/>
          </a:xfrm>
          <a:prstGeom prst="rect">
            <a:avLst/>
          </a:prstGeom>
          <a:noFill/>
        </p:spPr>
        <p:txBody>
          <a:bodyPr wrap="square" rtlCol="0">
            <a:spAutoFit/>
          </a:bodyPr>
          <a:lstStyle/>
          <a:p>
            <a:pPr algn="ctr"/>
            <a:r>
              <a:rPr lang="en-US" sz="1600" dirty="0" smtClean="0">
                <a:solidFill>
                  <a:srgbClr val="FFFFFF"/>
                </a:solidFill>
              </a:rPr>
              <a:t>ACCELERATOR</a:t>
            </a:r>
          </a:p>
          <a:p>
            <a:pPr algn="ctr"/>
            <a:r>
              <a:rPr lang="en-US" sz="1400" dirty="0" smtClean="0">
                <a:solidFill>
                  <a:schemeClr val="bg1"/>
                </a:solidFill>
              </a:rPr>
              <a:t>2-3</a:t>
            </a:r>
          </a:p>
        </p:txBody>
      </p:sp>
      <p:sp>
        <p:nvSpPr>
          <p:cNvPr id="39" name="TextBox 38"/>
          <p:cNvSpPr txBox="1"/>
          <p:nvPr/>
        </p:nvSpPr>
        <p:spPr>
          <a:xfrm>
            <a:off x="5562600" y="4267200"/>
            <a:ext cx="1828800" cy="584776"/>
          </a:xfrm>
          <a:prstGeom prst="rect">
            <a:avLst/>
          </a:prstGeom>
          <a:noFill/>
        </p:spPr>
        <p:txBody>
          <a:bodyPr wrap="square" rtlCol="0">
            <a:spAutoFit/>
          </a:bodyPr>
          <a:lstStyle/>
          <a:p>
            <a:pPr algn="ctr"/>
            <a:r>
              <a:rPr lang="en-US" dirty="0" smtClean="0">
                <a:solidFill>
                  <a:srgbClr val="FFFFFF"/>
                </a:solidFill>
              </a:rPr>
              <a:t>GSBI AT SCU</a:t>
            </a:r>
          </a:p>
          <a:p>
            <a:pPr algn="ctr"/>
            <a:r>
              <a:rPr lang="en-US" sz="1400" dirty="0" smtClean="0">
                <a:solidFill>
                  <a:schemeClr val="bg1"/>
                </a:solidFill>
              </a:rPr>
              <a:t>16-20 PER YEAR</a:t>
            </a:r>
          </a:p>
        </p:txBody>
      </p:sp>
      <p:sp>
        <p:nvSpPr>
          <p:cNvPr id="40" name="TextBox 39"/>
          <p:cNvSpPr txBox="1"/>
          <p:nvPr/>
        </p:nvSpPr>
        <p:spPr>
          <a:xfrm>
            <a:off x="3733800" y="3581400"/>
            <a:ext cx="1828800" cy="584776"/>
          </a:xfrm>
          <a:prstGeom prst="rect">
            <a:avLst/>
          </a:prstGeom>
          <a:noFill/>
        </p:spPr>
        <p:txBody>
          <a:bodyPr wrap="square" rtlCol="0">
            <a:spAutoFit/>
          </a:bodyPr>
          <a:lstStyle/>
          <a:p>
            <a:pPr algn="ctr"/>
            <a:r>
              <a:rPr lang="en-US" dirty="0" smtClean="0">
                <a:solidFill>
                  <a:srgbClr val="FFFFFF"/>
                </a:solidFill>
              </a:rPr>
              <a:t>GSBI NETWORK</a:t>
            </a:r>
          </a:p>
          <a:p>
            <a:pPr algn="ctr"/>
            <a:r>
              <a:rPr lang="en-US" sz="1400" dirty="0" smtClean="0">
                <a:solidFill>
                  <a:schemeClr val="bg1"/>
                </a:solidFill>
              </a:rPr>
              <a:t>100s PER YEAR</a:t>
            </a:r>
          </a:p>
        </p:txBody>
      </p:sp>
      <p:sp>
        <p:nvSpPr>
          <p:cNvPr id="41" name="TextBox 40"/>
          <p:cNvSpPr txBox="1"/>
          <p:nvPr/>
        </p:nvSpPr>
        <p:spPr>
          <a:xfrm>
            <a:off x="2895600" y="2691824"/>
            <a:ext cx="1828800" cy="584776"/>
          </a:xfrm>
          <a:prstGeom prst="rect">
            <a:avLst/>
          </a:prstGeom>
          <a:noFill/>
        </p:spPr>
        <p:txBody>
          <a:bodyPr wrap="square" rtlCol="0">
            <a:spAutoFit/>
          </a:bodyPr>
          <a:lstStyle/>
          <a:p>
            <a:pPr algn="ctr"/>
            <a:r>
              <a:rPr lang="en-US" dirty="0" smtClean="0">
                <a:solidFill>
                  <a:srgbClr val="FFFFFF"/>
                </a:solidFill>
              </a:rPr>
              <a:t>GSBI ONLINE</a:t>
            </a:r>
          </a:p>
          <a:p>
            <a:pPr algn="ctr"/>
            <a:r>
              <a:rPr lang="en-US" sz="1400" dirty="0" smtClean="0">
                <a:solidFill>
                  <a:schemeClr val="bg1"/>
                </a:solidFill>
              </a:rPr>
              <a:t>1000s PER YEAR</a:t>
            </a:r>
          </a:p>
        </p:txBody>
      </p:sp>
      <p:sp>
        <p:nvSpPr>
          <p:cNvPr id="22" name="TextBox 21"/>
          <p:cNvSpPr txBox="1"/>
          <p:nvPr/>
        </p:nvSpPr>
        <p:spPr>
          <a:xfrm>
            <a:off x="1524000" y="5410200"/>
            <a:ext cx="609600" cy="381000"/>
          </a:xfrm>
          <a:prstGeom prst="rect">
            <a:avLst/>
          </a:prstGeom>
          <a:noFill/>
        </p:spPr>
        <p:txBody>
          <a:bodyPr wrap="square" rtlCol="0">
            <a:spAutoFit/>
          </a:bodyPr>
          <a:lstStyle/>
          <a:p>
            <a:r>
              <a:rPr lang="en-US" dirty="0" smtClean="0">
                <a:latin typeface="Tw Cen MT"/>
                <a:cs typeface="Tw Cen MT"/>
              </a:rPr>
              <a:t>10</a:t>
            </a:r>
            <a:r>
              <a:rPr lang="en-US" baseline="30000" dirty="0" smtClean="0">
                <a:latin typeface="Tw Cen MT"/>
                <a:cs typeface="Tw Cen MT"/>
              </a:rPr>
              <a:t>1</a:t>
            </a:r>
            <a:endParaRPr lang="en-US" baseline="30000" dirty="0">
              <a:latin typeface="Tw Cen MT"/>
              <a:cs typeface="Tw Cen MT"/>
            </a:endParaRPr>
          </a:p>
        </p:txBody>
      </p:sp>
      <p:sp>
        <p:nvSpPr>
          <p:cNvPr id="23" name="TextBox 22"/>
          <p:cNvSpPr txBox="1"/>
          <p:nvPr/>
        </p:nvSpPr>
        <p:spPr>
          <a:xfrm>
            <a:off x="1524000" y="4583668"/>
            <a:ext cx="524302" cy="369332"/>
          </a:xfrm>
          <a:prstGeom prst="rect">
            <a:avLst/>
          </a:prstGeom>
          <a:noFill/>
        </p:spPr>
        <p:txBody>
          <a:bodyPr wrap="none" rtlCol="0">
            <a:spAutoFit/>
          </a:bodyPr>
          <a:lstStyle/>
          <a:p>
            <a:r>
              <a:rPr lang="en-US" dirty="0" smtClean="0">
                <a:latin typeface="Tw Cen MT"/>
                <a:cs typeface="Tw Cen MT"/>
              </a:rPr>
              <a:t>10</a:t>
            </a:r>
            <a:r>
              <a:rPr lang="en-US" baseline="30000" dirty="0" smtClean="0">
                <a:latin typeface="Tw Cen MT"/>
                <a:cs typeface="Tw Cen MT"/>
              </a:rPr>
              <a:t>2</a:t>
            </a:r>
            <a:endParaRPr lang="en-US" baseline="30000" dirty="0">
              <a:latin typeface="Tw Cen MT"/>
              <a:cs typeface="Tw Cen MT"/>
            </a:endParaRPr>
          </a:p>
        </p:txBody>
      </p:sp>
      <p:sp>
        <p:nvSpPr>
          <p:cNvPr id="24" name="TextBox 23"/>
          <p:cNvSpPr txBox="1"/>
          <p:nvPr/>
        </p:nvSpPr>
        <p:spPr>
          <a:xfrm>
            <a:off x="1533098" y="3288268"/>
            <a:ext cx="524302" cy="369332"/>
          </a:xfrm>
          <a:prstGeom prst="rect">
            <a:avLst/>
          </a:prstGeom>
          <a:noFill/>
        </p:spPr>
        <p:txBody>
          <a:bodyPr wrap="none" rtlCol="0">
            <a:spAutoFit/>
          </a:bodyPr>
          <a:lstStyle/>
          <a:p>
            <a:r>
              <a:rPr lang="en-US" dirty="0" smtClean="0">
                <a:latin typeface="Tw Cen MT"/>
                <a:cs typeface="Tw Cen MT"/>
              </a:rPr>
              <a:t>10</a:t>
            </a:r>
            <a:r>
              <a:rPr lang="en-US" baseline="30000" dirty="0" smtClean="0">
                <a:latin typeface="Tw Cen MT"/>
                <a:cs typeface="Tw Cen MT"/>
              </a:rPr>
              <a:t>3</a:t>
            </a:r>
            <a:endParaRPr lang="en-US" baseline="30000" dirty="0">
              <a:latin typeface="Tw Cen MT"/>
              <a:cs typeface="Tw Cen MT"/>
            </a:endParaRPr>
          </a:p>
        </p:txBody>
      </p:sp>
      <p:sp>
        <p:nvSpPr>
          <p:cNvPr id="25" name="TextBox 24"/>
          <p:cNvSpPr txBox="1"/>
          <p:nvPr/>
        </p:nvSpPr>
        <p:spPr>
          <a:xfrm>
            <a:off x="1524000" y="2438400"/>
            <a:ext cx="524302" cy="369332"/>
          </a:xfrm>
          <a:prstGeom prst="rect">
            <a:avLst/>
          </a:prstGeom>
          <a:noFill/>
        </p:spPr>
        <p:txBody>
          <a:bodyPr wrap="none" rtlCol="0">
            <a:spAutoFit/>
          </a:bodyPr>
          <a:lstStyle/>
          <a:p>
            <a:r>
              <a:rPr lang="en-US" dirty="0" smtClean="0">
                <a:latin typeface="Tw Cen MT"/>
                <a:cs typeface="Tw Cen MT"/>
              </a:rPr>
              <a:t>10</a:t>
            </a:r>
            <a:r>
              <a:rPr lang="en-US" baseline="30000" dirty="0" smtClean="0">
                <a:latin typeface="Tw Cen MT"/>
                <a:cs typeface="Tw Cen MT"/>
              </a:rPr>
              <a:t>4</a:t>
            </a:r>
            <a:endParaRPr lang="en-US" baseline="30000" dirty="0">
              <a:latin typeface="Tw Cen MT"/>
              <a:cs typeface="Tw Cen MT"/>
            </a:endParaRPr>
          </a:p>
        </p:txBody>
      </p:sp>
    </p:spTree>
    <p:extLst>
      <p:ext uri="{BB962C8B-B14F-4D97-AF65-F5344CB8AC3E}">
        <p14:creationId xmlns:p14="http://schemas.microsoft.com/office/powerpoint/2010/main" val="389607598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1000"/>
                                        <p:tgtEl>
                                          <p:spTgt spid="3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2000"/>
                                        <p:tgtEl>
                                          <p:spTgt spid="4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2000"/>
                                        <p:tgtEl>
                                          <p:spTgt spid="3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2000"/>
                                        <p:tgtEl>
                                          <p:spTgt spid="3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2000"/>
                                        <p:tgtEl>
                                          <p:spTgt spid="3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fade">
                                      <p:cBhvr>
                                        <p:cTn id="25" dur="3000"/>
                                        <p:tgtEl>
                                          <p:spTgt spid="2">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
                                            <p:txEl>
                                              <p:pRg st="1" end="1"/>
                                            </p:txEl>
                                          </p:spTgt>
                                        </p:tgtEl>
                                        <p:attrNameLst>
                                          <p:attrName>style.visibility</p:attrName>
                                        </p:attrNameLst>
                                      </p:cBhvr>
                                      <p:to>
                                        <p:strVal val="visible"/>
                                      </p:to>
                                    </p:set>
                                    <p:animEffect transition="in" filter="fade">
                                      <p:cBhvr>
                                        <p:cTn id="28" dur="3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1" grpId="0" animBg="1"/>
      <p:bldP spid="34" grpId="0" animBg="1"/>
      <p:bldP spid="37" grpId="0" animBg="1"/>
      <p:bldP spid="38" grpId="0"/>
      <p:bldP spid="40" grpId="0"/>
      <p:bldP spid="4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4808" y="2514600"/>
            <a:ext cx="7315200" cy="3243063"/>
          </a:xfrm>
          <a:prstGeom prst="rect">
            <a:avLst/>
          </a:prstGeom>
        </p:spPr>
      </p:pic>
      <p:sp>
        <p:nvSpPr>
          <p:cNvPr id="5" name="Title 4"/>
          <p:cNvSpPr>
            <a:spLocks noGrp="1"/>
          </p:cNvSpPr>
          <p:nvPr>
            <p:ph type="title"/>
          </p:nvPr>
        </p:nvSpPr>
        <p:spPr/>
        <p:txBody>
          <a:bodyPr/>
          <a:lstStyle/>
          <a:p>
            <a:r>
              <a:rPr lang="en-US" sz="4000" dirty="0" smtClean="0">
                <a:latin typeface="Tw Cen MT" pitchFamily="34" charset="0"/>
              </a:rPr>
              <a:t>August 23</a:t>
            </a:r>
            <a:r>
              <a:rPr lang="en-US" sz="4000" baseline="30000" dirty="0" smtClean="0">
                <a:latin typeface="Tw Cen MT" pitchFamily="34" charset="0"/>
              </a:rPr>
              <a:t>rd</a:t>
            </a:r>
            <a:r>
              <a:rPr lang="en-US" sz="4000" dirty="0" smtClean="0">
                <a:latin typeface="Tw Cen MT" pitchFamily="34" charset="0"/>
              </a:rPr>
              <a:t>, 2012</a:t>
            </a:r>
            <a:endParaRPr lang="en-US" sz="4000" dirty="0">
              <a:latin typeface="Tw Cen MT" pitchFamily="34" charset="0"/>
            </a:endParaRPr>
          </a:p>
        </p:txBody>
      </p:sp>
    </p:spTree>
    <p:extLst>
      <p:ext uri="{BB962C8B-B14F-4D97-AF65-F5344CB8AC3E}">
        <p14:creationId xmlns:p14="http://schemas.microsoft.com/office/powerpoint/2010/main" val="334583148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xmlns:mv="urn:schemas-microsoft-com:mac:vml">
      <p:transition spd="slow">
        <p:fade/>
      </p:transition>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3266" y="4724400"/>
            <a:ext cx="8817467" cy="1981200"/>
          </a:xfrm>
          <a:prstGeom prst="rect">
            <a:avLst/>
          </a:pr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p:cNvSpPr>
            <a:spLocks noGrp="1"/>
          </p:cNvSpPr>
          <p:nvPr>
            <p:ph type="body" idx="4294967295"/>
          </p:nvPr>
        </p:nvSpPr>
        <p:spPr>
          <a:xfrm>
            <a:off x="1028700" y="4800600"/>
            <a:ext cx="7086600" cy="503238"/>
          </a:xfrm>
        </p:spPr>
        <p:txBody>
          <a:bodyPr>
            <a:noAutofit/>
          </a:bodyPr>
          <a:lstStyle/>
          <a:p>
            <a:pPr marL="45720" indent="0" algn="ctr">
              <a:buNone/>
            </a:pPr>
            <a:r>
              <a:rPr lang="en-US" sz="3600" dirty="0" smtClean="0">
                <a:solidFill>
                  <a:schemeClr val="bg1"/>
                </a:solidFill>
                <a:latin typeface="Tw Cen MT" pitchFamily="34" charset="0"/>
              </a:rPr>
              <a:t>WWW.SCU.EDU/SOCIALBENEFIT</a:t>
            </a:r>
          </a:p>
          <a:p>
            <a:pPr marL="45720" indent="0" algn="ctr">
              <a:buNone/>
            </a:pPr>
            <a:r>
              <a:rPr lang="en-US" sz="3200" dirty="0" smtClean="0">
                <a:solidFill>
                  <a:schemeClr val="bg1"/>
                </a:solidFill>
                <a:latin typeface="Tw Cen MT" pitchFamily="34" charset="0"/>
                <a:hlinkClick r:id="rId2"/>
              </a:rPr>
              <a:t>jkohler@scu.edu</a:t>
            </a:r>
            <a:endParaRPr lang="en-US" sz="3200" dirty="0" smtClean="0">
              <a:solidFill>
                <a:schemeClr val="bg1"/>
              </a:solidFill>
              <a:latin typeface="Tw Cen MT" pitchFamily="34" charset="0"/>
            </a:endParaRPr>
          </a:p>
          <a:p>
            <a:pPr marL="45720" indent="0" algn="ctr">
              <a:buNone/>
            </a:pPr>
            <a:endParaRPr lang="en-US" sz="3200" dirty="0">
              <a:solidFill>
                <a:schemeClr val="bg1"/>
              </a:solidFill>
              <a:latin typeface="Tw Cen MT" pitchFamily="34" charset="0"/>
            </a:endParaRPr>
          </a:p>
        </p:txBody>
      </p:sp>
      <p:sp>
        <p:nvSpPr>
          <p:cNvPr id="4" name="Title 3"/>
          <p:cNvSpPr>
            <a:spLocks noGrp="1"/>
          </p:cNvSpPr>
          <p:nvPr>
            <p:ph type="title" idx="4294967295"/>
          </p:nvPr>
        </p:nvSpPr>
        <p:spPr>
          <a:xfrm>
            <a:off x="1409700" y="1600200"/>
            <a:ext cx="6324600" cy="1646238"/>
          </a:xfrm>
        </p:spPr>
        <p:txBody>
          <a:bodyPr/>
          <a:lstStyle/>
          <a:p>
            <a:r>
              <a:rPr lang="en-US" sz="6000" cap="none" spc="0" dirty="0" smtClean="0">
                <a:ln w="18415" cmpd="sng">
                  <a:solidFill>
                    <a:srgbClr val="FFFFFF"/>
                  </a:solidFill>
                  <a:prstDash val="solid"/>
                </a:ln>
                <a:solidFill>
                  <a:schemeClr val="tx1"/>
                </a:solidFill>
                <a:latin typeface="Tw Cen MT" pitchFamily="34" charset="0"/>
              </a:rPr>
              <a:t>THANK YOU!</a:t>
            </a:r>
            <a:br>
              <a:rPr lang="en-US" sz="6000" cap="none" spc="0" dirty="0" smtClean="0">
                <a:ln w="18415" cmpd="sng">
                  <a:solidFill>
                    <a:srgbClr val="FFFFFF"/>
                  </a:solidFill>
                  <a:prstDash val="solid"/>
                </a:ln>
                <a:solidFill>
                  <a:schemeClr val="tx1"/>
                </a:solidFill>
                <a:latin typeface="Tw Cen MT" pitchFamily="34" charset="0"/>
              </a:rPr>
            </a:br>
            <a:r>
              <a:rPr lang="en-US" sz="6000" cap="none" spc="0" dirty="0" smtClean="0">
                <a:ln w="18415" cmpd="sng">
                  <a:solidFill>
                    <a:srgbClr val="FFFFFF"/>
                  </a:solidFill>
                  <a:prstDash val="solid"/>
                </a:ln>
                <a:solidFill>
                  <a:schemeClr val="tx1"/>
                </a:solidFill>
                <a:latin typeface="Tw Cen MT" pitchFamily="34" charset="0"/>
              </a:rPr>
              <a:t>QUESTIONS?</a:t>
            </a:r>
            <a:endParaRPr lang="en-US" sz="6000" cap="none" spc="0" dirty="0">
              <a:ln w="18415" cmpd="sng">
                <a:solidFill>
                  <a:srgbClr val="FFFFFF"/>
                </a:solidFill>
                <a:prstDash val="solid"/>
              </a:ln>
              <a:solidFill>
                <a:schemeClr val="tx1"/>
              </a:solidFill>
              <a:latin typeface="Tw Cen MT"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xmlns:mv="urn:schemas-microsoft-com:mac:vml">
      <p:transition spd="slow">
        <p:fade/>
      </p:transition>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Custom 4">
      <a:dk1>
        <a:srgbClr val="000000"/>
      </a:dk1>
      <a:lt1>
        <a:srgbClr val="FFFFFF"/>
      </a:lt1>
      <a:dk2>
        <a:srgbClr val="9C1D22"/>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5005</TotalTime>
  <Words>1562</Words>
  <Application>Microsoft Macintosh PowerPoint</Application>
  <PresentationFormat>On-screen Show (4:3)</PresentationFormat>
  <Paragraphs>312</Paragraphs>
  <Slides>35</Slides>
  <Notes>18</Notes>
  <HiddenSlides>0</HiddenSlides>
  <MMClips>0</MMClips>
  <ScaleCrop>false</ScaleCrop>
  <HeadingPairs>
    <vt:vector size="4" baseType="variant">
      <vt:variant>
        <vt:lpstr>Theme</vt:lpstr>
      </vt:variant>
      <vt:variant>
        <vt:i4>2</vt:i4>
      </vt:variant>
      <vt:variant>
        <vt:lpstr>Slide Titles</vt:lpstr>
      </vt:variant>
      <vt:variant>
        <vt:i4>35</vt:i4>
      </vt:variant>
    </vt:vector>
  </HeadingPairs>
  <TitlesOfParts>
    <vt:vector size="37" baseType="lpstr">
      <vt:lpstr>Grid</vt:lpstr>
      <vt:lpstr>Office Theme</vt:lpstr>
      <vt:lpstr>PowerPoint Presentation</vt:lpstr>
      <vt:lpstr>Center Strategy</vt:lpstr>
      <vt:lpstr>CENTER STRATEGY</vt:lpstr>
      <vt:lpstr>Social benefit Programs</vt:lpstr>
      <vt:lpstr>WHERE is ‘economic lift’ needed?</vt:lpstr>
      <vt:lpstr>DEVELOPING WORLD =  EMERGING MARKETS</vt:lpstr>
      <vt:lpstr>EMERGING MARKETS</vt:lpstr>
      <vt:lpstr>What are Social Entrepreneurs?</vt:lpstr>
      <vt:lpstr>Our Global Impact</vt:lpstr>
      <vt:lpstr>SOCIAL IMPACT METRICS</vt:lpstr>
      <vt:lpstr>PowerPoint Presentation</vt:lpstr>
      <vt:lpstr>CENTER SECTOR STRATEGY</vt:lpstr>
      <vt:lpstr>ENERGY POVERTY </vt:lpstr>
      <vt:lpstr>ENERGY POVERTY </vt:lpstr>
      <vt:lpstr>Energy Map</vt:lpstr>
      <vt:lpstr>HUSK POWER SYSTEMS</vt:lpstr>
      <vt:lpstr>PowerPoint Presentation</vt:lpstr>
      <vt:lpstr>TOUGH STUFF</vt:lpstr>
      <vt:lpstr>Tough stuff – nairobi</vt:lpstr>
      <vt:lpstr>SOLAR SISTER</vt:lpstr>
      <vt:lpstr>Solar sister – mt. elgon</vt:lpstr>
      <vt:lpstr>CONTEXTUAL FACTORS INFLUENCING ADOPTION OF OFF-GRID ENERGY solutions</vt:lpstr>
      <vt:lpstr>Mobile Money DEMAND CURVES</vt:lpstr>
      <vt:lpstr>Financial sector  development indicators</vt:lpstr>
      <vt:lpstr>CURRENT AND PROJECTED M-PESA USERS IN KENYA</vt:lpstr>
      <vt:lpstr>PowerPoint Presentation</vt:lpstr>
      <vt:lpstr>E-Healthpoint</vt:lpstr>
      <vt:lpstr>BUSINESS MoDEL CHALLENGES</vt:lpstr>
      <vt:lpstr>IMPACT CAPITAL</vt:lpstr>
      <vt:lpstr>PowerPoint Presentation</vt:lpstr>
      <vt:lpstr>HEADWINDS TO EFFICIENT  IMPACT INVESTING MARKETS</vt:lpstr>
      <vt:lpstr>PowerPoint Presentation</vt:lpstr>
      <vt:lpstr>GSBI PRODUCT LINES</vt:lpstr>
      <vt:lpstr>August 23rd, 2012</vt:lpstr>
      <vt:lpstr>THANK YOU! QUESTIONS?</vt:lpstr>
    </vt:vector>
  </TitlesOfParts>
  <Company>Santa Clara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J Kohler</cp:lastModifiedBy>
  <cp:revision>173</cp:revision>
  <cp:lastPrinted>2011-10-26T18:40:47Z</cp:lastPrinted>
  <dcterms:created xsi:type="dcterms:W3CDTF">2011-11-03T02:31:07Z</dcterms:created>
  <dcterms:modified xsi:type="dcterms:W3CDTF">2012-04-02T11:38:10Z</dcterms:modified>
</cp:coreProperties>
</file>