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9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9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305FF66B-9476-4BB3-85E9-E01854F07F90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56B23FBD-8F7D-4F85-8085-67BFDB05CB71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493F2040-9975-4642-A906-1DF87F8BE202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51E52B4A-BA08-4841-AB08-A0D822ABC34D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8070-6A81-47D0-9810-1540B9FEFF61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5D48070-6A81-47D0-9810-1540B9FEFF61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5D48070-6A81-47D0-9810-1540B9FEFF61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5D48070-6A81-47D0-9810-1540B9FEFF61}" type="datetime1">
              <a:rPr lang="en-US" smtClean="0"/>
              <a:pPr/>
              <a:t>4/1/2012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</p:sldLayoutIdLst>
  <p:hf sldNum="0" hdr="0" ft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mailto:hassan@ictp.it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" y="143436"/>
            <a:ext cx="8732520" cy="28911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Promising Model for Promoting Quality Research and Education in Africa: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i="1" dirty="0" smtClean="0"/>
              <a:t>Regional Initiative in Science and Education ( RISE ) Model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Africa Forum on Science, Technology and Innovation</a:t>
            </a:r>
          </a:p>
          <a:p>
            <a:r>
              <a:rPr lang="en-US" dirty="0" smtClean="0"/>
              <a:t>Nairobi, Kenya, 1–3 April 2012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Prof. Mohamed H.A. Hassan</a:t>
            </a:r>
          </a:p>
        </p:txBody>
      </p:sp>
    </p:spTree>
    <p:extLst>
      <p:ext uri="{BB962C8B-B14F-4D97-AF65-F5344CB8AC3E}">
        <p14:creationId xmlns:p14="http://schemas.microsoft.com/office/powerpoint/2010/main" val="25745755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Goals: </a:t>
            </a:r>
            <a:r>
              <a:rPr lang="en-US" sz="2400" i="1" dirty="0" smtClean="0"/>
              <a:t>Three interrelated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number and quality of academic staff in African universities: training and retaining a new generation of </a:t>
            </a:r>
            <a:r>
              <a:rPr lang="en-US" dirty="0" smtClean="0">
                <a:solidFill>
                  <a:srgbClr val="FF0000"/>
                </a:solidFill>
              </a:rPr>
              <a:t>problem</a:t>
            </a:r>
            <a:r>
              <a:rPr lang="en-US" dirty="0">
                <a:solidFill>
                  <a:srgbClr val="FF0000"/>
                </a:solidFill>
              </a:rPr>
              <a:t>-solving</a:t>
            </a:r>
            <a:r>
              <a:rPr lang="en-US" dirty="0"/>
              <a:t> S&amp;T research </a:t>
            </a:r>
            <a:r>
              <a:rPr lang="en-US" dirty="0" smtClean="0"/>
              <a:t>leaders in African universities</a:t>
            </a:r>
          </a:p>
          <a:p>
            <a:r>
              <a:rPr lang="en-US" dirty="0" smtClean="0"/>
              <a:t>Build sustainable capacity of African universities in providing quality postgraduate education to young talented </a:t>
            </a:r>
            <a:r>
              <a:rPr lang="en-US" dirty="0"/>
              <a:t>African scientists </a:t>
            </a:r>
            <a:endParaRPr lang="en-US" dirty="0" smtClean="0"/>
          </a:p>
          <a:p>
            <a:r>
              <a:rPr lang="en-US" dirty="0" smtClean="0"/>
              <a:t>Build Africa’s capacity to apply STI to generate wealth and solve real-life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8996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of topics</a:t>
            </a:r>
          </a:p>
          <a:p>
            <a:r>
              <a:rPr lang="en-US" dirty="0" smtClean="0"/>
              <a:t>Selection and nature of networks</a:t>
            </a:r>
          </a:p>
          <a:p>
            <a:r>
              <a:rPr lang="en-US" dirty="0" smtClean="0"/>
              <a:t>Funding and administration</a:t>
            </a:r>
          </a:p>
          <a:p>
            <a:r>
              <a:rPr lang="en-US" dirty="0" smtClean="0"/>
              <a:t>Early results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Expansion </a:t>
            </a:r>
            <a:r>
              <a:rPr lang="en-US" dirty="0"/>
              <a:t>and </a:t>
            </a:r>
            <a:r>
              <a:rPr lang="en-US" dirty="0" smtClean="0"/>
              <a:t>sustainability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8185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2142484" y="3259016"/>
            <a:ext cx="3194539" cy="3194539"/>
            <a:chOff x="2142484" y="3259016"/>
            <a:chExt cx="3194539" cy="3194539"/>
          </a:xfrm>
        </p:grpSpPr>
        <p:sp>
          <p:nvSpPr>
            <p:cNvPr id="15" name="Oval 14"/>
            <p:cNvSpPr/>
            <p:nvPr/>
          </p:nvSpPr>
          <p:spPr>
            <a:xfrm>
              <a:off x="2142484" y="3259016"/>
              <a:ext cx="3194539" cy="3194539"/>
            </a:xfrm>
            <a:prstGeom prst="ellipse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97723" y="5091723"/>
              <a:ext cx="1467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Industrialists</a:t>
              </a:r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919683" y="3259016"/>
            <a:ext cx="3194539" cy="3194539"/>
            <a:chOff x="3919683" y="3259016"/>
            <a:chExt cx="3194539" cy="3194539"/>
          </a:xfrm>
        </p:grpSpPr>
        <p:sp>
          <p:nvSpPr>
            <p:cNvPr id="16" name="Oval 15"/>
            <p:cNvSpPr/>
            <p:nvPr/>
          </p:nvSpPr>
          <p:spPr>
            <a:xfrm>
              <a:off x="3919683" y="3259016"/>
              <a:ext cx="3194539" cy="3194539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37023" y="5164966"/>
              <a:ext cx="1697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Policy -Makers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861499" y="2155093"/>
            <a:ext cx="3194539" cy="3194539"/>
            <a:chOff x="2861499" y="2155093"/>
            <a:chExt cx="3194539" cy="3194539"/>
          </a:xfrm>
        </p:grpSpPr>
        <p:sp>
          <p:nvSpPr>
            <p:cNvPr id="13" name="Oval 12"/>
            <p:cNvSpPr/>
            <p:nvPr/>
          </p:nvSpPr>
          <p:spPr>
            <a:xfrm>
              <a:off x="2861499" y="2155093"/>
              <a:ext cx="3194539" cy="3194539"/>
            </a:xfrm>
            <a:prstGeom prst="ellipse">
              <a:avLst/>
            </a:prstGeom>
            <a:solidFill>
              <a:srgbClr val="3366FF">
                <a:alpha val="40000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39307" y="2658180"/>
              <a:ext cx="1313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Academics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919683" y="3683000"/>
            <a:ext cx="1329419" cy="1569887"/>
            <a:chOff x="3919683" y="3683000"/>
            <a:chExt cx="1329419" cy="1569887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4015154" y="3683000"/>
              <a:ext cx="732692" cy="68384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3919683" y="3835400"/>
              <a:ext cx="980563" cy="91244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4015154" y="3987800"/>
              <a:ext cx="1037492" cy="98864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4122615" y="4222680"/>
              <a:ext cx="991577" cy="9422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4376616" y="4456722"/>
              <a:ext cx="822971" cy="7570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4659925" y="4722444"/>
              <a:ext cx="589177" cy="53044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927674" y="2805723"/>
            <a:ext cx="3681516" cy="1758880"/>
            <a:chOff x="927674" y="2805723"/>
            <a:chExt cx="3681516" cy="1758880"/>
          </a:xfrm>
        </p:grpSpPr>
        <p:sp>
          <p:nvSpPr>
            <p:cNvPr id="20" name="TextBox 19"/>
            <p:cNvSpPr txBox="1"/>
            <p:nvPr/>
          </p:nvSpPr>
          <p:spPr>
            <a:xfrm>
              <a:off x="927674" y="2805723"/>
              <a:ext cx="10152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THEMES</a:t>
              </a:r>
              <a:endParaRPr lang="en-US" dirty="0"/>
            </a:p>
          </p:txBody>
        </p:sp>
        <p:cxnSp>
          <p:nvCxnSpPr>
            <p:cNvPr id="26" name="Curved Connector 25"/>
            <p:cNvCxnSpPr>
              <a:endCxn id="20" idx="3"/>
            </p:cNvCxnSpPr>
            <p:nvPr/>
          </p:nvCxnSpPr>
          <p:spPr>
            <a:xfrm rot="10800000">
              <a:off x="1942909" y="2990390"/>
              <a:ext cx="2666281" cy="1574213"/>
            </a:xfrm>
            <a:prstGeom prst="curvedConnector3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of </a:t>
            </a:r>
            <a:r>
              <a:rPr lang="en-US" dirty="0" smtClean="0"/>
              <a:t>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5223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of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2682993" cy="368141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Planning workshop (Nairobi 2007): consultation with various stakeholders</a:t>
            </a:r>
            <a:endParaRPr lang="en-US" sz="2400" dirty="0"/>
          </a:p>
        </p:txBody>
      </p:sp>
      <p:pic>
        <p:nvPicPr>
          <p:cNvPr id="5" name="Content Placeholder 4" descr="rise_h2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" r="-217"/>
          <a:stretch/>
        </p:blipFill>
        <p:spPr>
          <a:xfrm>
            <a:off x="3891485" y="3000963"/>
            <a:ext cx="4822304" cy="2275887"/>
          </a:xfrm>
        </p:spPr>
      </p:pic>
    </p:spTree>
    <p:extLst>
      <p:ext uri="{BB962C8B-B14F-4D97-AF65-F5344CB8AC3E}">
        <p14:creationId xmlns:p14="http://schemas.microsoft.com/office/powerpoint/2010/main" val="17611273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of </a:t>
            </a:r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Materials science</a:t>
            </a:r>
          </a:p>
          <a:p>
            <a:r>
              <a:rPr lang="en-US" dirty="0" smtClean="0"/>
              <a:t>Chemistry ( natural products and biochemistry )</a:t>
            </a:r>
          </a:p>
          <a:p>
            <a:r>
              <a:rPr lang="en-US" dirty="0" smtClean="0"/>
              <a:t>Mathematics ( modeling )</a:t>
            </a:r>
          </a:p>
          <a:p>
            <a:r>
              <a:rPr lang="en-US" dirty="0" smtClean="0"/>
              <a:t>Informatics, instrumentation, software engineering</a:t>
            </a:r>
          </a:p>
          <a:p>
            <a:r>
              <a:rPr lang="en-US" dirty="0" smtClean="0"/>
              <a:t> Energy ( Renewable )</a:t>
            </a:r>
          </a:p>
          <a:p>
            <a:r>
              <a:rPr lang="en-US" dirty="0" smtClean="0"/>
              <a:t>Water ( Management and Quality )</a:t>
            </a:r>
          </a:p>
        </p:txBody>
      </p:sp>
    </p:spTree>
    <p:extLst>
      <p:ext uri="{BB962C8B-B14F-4D97-AF65-F5344CB8AC3E}">
        <p14:creationId xmlns:p14="http://schemas.microsoft.com/office/powerpoint/2010/main" val="14922600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of priority areas</a:t>
            </a:r>
          </a:p>
          <a:p>
            <a:r>
              <a:rPr lang="en-US" b="1" dirty="0" smtClean="0"/>
              <a:t>Selection and nature of networks</a:t>
            </a:r>
          </a:p>
          <a:p>
            <a:r>
              <a:rPr lang="en-US" dirty="0" smtClean="0"/>
              <a:t>Funding and administration</a:t>
            </a:r>
          </a:p>
          <a:p>
            <a:r>
              <a:rPr lang="en-US" dirty="0" smtClean="0"/>
              <a:t>Early results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Expansion </a:t>
            </a:r>
            <a:r>
              <a:rPr lang="en-US" dirty="0"/>
              <a:t>and </a:t>
            </a:r>
            <a:r>
              <a:rPr lang="en-US" dirty="0" smtClean="0"/>
              <a:t>sustainability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91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Selection and nature of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Open call for proposals in selected themes</a:t>
            </a:r>
          </a:p>
          <a:p>
            <a:r>
              <a:rPr lang="en-US" dirty="0" smtClean="0"/>
              <a:t>Merit-based,  competitive selection by international committees of renowned scientists, in two stages : concept notes and fully developed proposals</a:t>
            </a:r>
          </a:p>
          <a:p>
            <a:r>
              <a:rPr lang="en-US" dirty="0" smtClean="0"/>
              <a:t>Eligible proposals are networks of competent research and training institutes: each involving  at least 3 different universities in 3 different countries in sub-Saharan Africa</a:t>
            </a:r>
          </a:p>
          <a:p>
            <a:r>
              <a:rPr lang="en-US" dirty="0" smtClean="0"/>
              <a:t>Each selected network must have a clear strategy for training a good number of MSc and PhD students as well as a joint research plan for academic staff and students. Each network member (node) is expected to take part in implementing the strategy</a:t>
            </a:r>
          </a:p>
        </p:txBody>
      </p:sp>
    </p:spTree>
    <p:extLst>
      <p:ext uri="{BB962C8B-B14F-4D97-AF65-F5344CB8AC3E}">
        <p14:creationId xmlns:p14="http://schemas.microsoft.com/office/powerpoint/2010/main" val="24223635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0"/>
            <a:ext cx="64944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52400" y="914400"/>
            <a:ext cx="2438400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 sz="1600"/>
          </a:p>
          <a:p>
            <a:pPr algn="l" eaLnBrk="1" hangingPunct="1"/>
            <a:endParaRPr lang="en-US" sz="1600"/>
          </a:p>
          <a:p>
            <a:pPr algn="l" eaLnBrk="1" hangingPunct="1"/>
            <a:r>
              <a:rPr lang="en-US" sz="1600"/>
              <a:t>48 concept proposals</a:t>
            </a:r>
          </a:p>
          <a:p>
            <a:pPr algn="l" eaLnBrk="1" hangingPunct="1"/>
            <a:r>
              <a:rPr lang="en-US" sz="1600"/>
              <a:t>involving 29 countries*</a:t>
            </a:r>
            <a:endParaRPr lang="en-US"/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5715000" y="45720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7" name="AutoShape 7"/>
          <p:cNvSpPr>
            <a:spLocks noChangeArrowheads="1"/>
          </p:cNvSpPr>
          <p:nvPr/>
        </p:nvSpPr>
        <p:spPr bwMode="auto">
          <a:xfrm>
            <a:off x="4419600" y="2743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8" name="AutoShape 8"/>
          <p:cNvSpPr>
            <a:spLocks noChangeArrowheads="1"/>
          </p:cNvSpPr>
          <p:nvPr/>
        </p:nvSpPr>
        <p:spPr bwMode="auto">
          <a:xfrm>
            <a:off x="6248400" y="5410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9" name="AutoShape 9"/>
          <p:cNvSpPr>
            <a:spLocks noChangeArrowheads="1"/>
          </p:cNvSpPr>
          <p:nvPr/>
        </p:nvSpPr>
        <p:spPr bwMode="auto">
          <a:xfrm>
            <a:off x="4191000" y="24384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0" name="AutoShape 10"/>
          <p:cNvSpPr>
            <a:spLocks noChangeArrowheads="1"/>
          </p:cNvSpPr>
          <p:nvPr/>
        </p:nvSpPr>
        <p:spPr bwMode="auto">
          <a:xfrm>
            <a:off x="5410200" y="29718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1" name="AutoShape 11"/>
          <p:cNvSpPr>
            <a:spLocks noChangeArrowheads="1"/>
          </p:cNvSpPr>
          <p:nvPr/>
        </p:nvSpPr>
        <p:spPr bwMode="auto">
          <a:xfrm>
            <a:off x="6096000" y="3505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2" name="AutoShape 12"/>
          <p:cNvSpPr>
            <a:spLocks noChangeArrowheads="1"/>
          </p:cNvSpPr>
          <p:nvPr/>
        </p:nvSpPr>
        <p:spPr bwMode="auto">
          <a:xfrm>
            <a:off x="3581400" y="28956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3" name="AutoShape 13"/>
          <p:cNvSpPr>
            <a:spLocks noChangeArrowheads="1"/>
          </p:cNvSpPr>
          <p:nvPr/>
        </p:nvSpPr>
        <p:spPr bwMode="auto">
          <a:xfrm>
            <a:off x="7543800" y="25146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4" name="AutoShape 14"/>
          <p:cNvSpPr>
            <a:spLocks noChangeArrowheads="1"/>
          </p:cNvSpPr>
          <p:nvPr/>
        </p:nvSpPr>
        <p:spPr bwMode="auto">
          <a:xfrm>
            <a:off x="5257800" y="3505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5" name="AutoShape 15"/>
          <p:cNvSpPr>
            <a:spLocks noChangeArrowheads="1"/>
          </p:cNvSpPr>
          <p:nvPr/>
        </p:nvSpPr>
        <p:spPr bwMode="auto">
          <a:xfrm>
            <a:off x="4038600" y="29718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6" name="AutoShape 16"/>
          <p:cNvSpPr>
            <a:spLocks noChangeArrowheads="1"/>
          </p:cNvSpPr>
          <p:nvPr/>
        </p:nvSpPr>
        <p:spPr bwMode="auto">
          <a:xfrm>
            <a:off x="7620000" y="36576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7" name="AutoShape 17"/>
          <p:cNvSpPr>
            <a:spLocks noChangeArrowheads="1"/>
          </p:cNvSpPr>
          <p:nvPr/>
        </p:nvSpPr>
        <p:spPr bwMode="auto">
          <a:xfrm>
            <a:off x="6629400" y="62484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8" name="AutoShape 18"/>
          <p:cNvSpPr>
            <a:spLocks noChangeArrowheads="1"/>
          </p:cNvSpPr>
          <p:nvPr/>
        </p:nvSpPr>
        <p:spPr bwMode="auto">
          <a:xfrm>
            <a:off x="8305800" y="51816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9" name="AutoShape 19"/>
          <p:cNvSpPr>
            <a:spLocks noChangeArrowheads="1"/>
          </p:cNvSpPr>
          <p:nvPr/>
        </p:nvSpPr>
        <p:spPr bwMode="auto">
          <a:xfrm>
            <a:off x="7239000" y="45720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0" name="AutoShape 20"/>
          <p:cNvSpPr>
            <a:spLocks noChangeArrowheads="1"/>
          </p:cNvSpPr>
          <p:nvPr/>
        </p:nvSpPr>
        <p:spPr bwMode="auto">
          <a:xfrm>
            <a:off x="3962400" y="16764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1" name="AutoShape 21"/>
          <p:cNvSpPr>
            <a:spLocks noChangeArrowheads="1"/>
          </p:cNvSpPr>
          <p:nvPr/>
        </p:nvSpPr>
        <p:spPr bwMode="auto">
          <a:xfrm>
            <a:off x="7620000" y="48768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2" name="AutoShape 22"/>
          <p:cNvSpPr>
            <a:spLocks noChangeArrowheads="1"/>
          </p:cNvSpPr>
          <p:nvPr/>
        </p:nvSpPr>
        <p:spPr bwMode="auto">
          <a:xfrm>
            <a:off x="5715000" y="5791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3" name="AutoShape 23"/>
          <p:cNvSpPr>
            <a:spLocks noChangeArrowheads="1"/>
          </p:cNvSpPr>
          <p:nvPr/>
        </p:nvSpPr>
        <p:spPr bwMode="auto">
          <a:xfrm>
            <a:off x="5181600" y="25146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4" name="AutoShape 24"/>
          <p:cNvSpPr>
            <a:spLocks noChangeArrowheads="1"/>
          </p:cNvSpPr>
          <p:nvPr/>
        </p:nvSpPr>
        <p:spPr bwMode="auto">
          <a:xfrm>
            <a:off x="5257800" y="18288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5" name="AutoShape 25"/>
          <p:cNvSpPr>
            <a:spLocks noChangeArrowheads="1"/>
          </p:cNvSpPr>
          <p:nvPr/>
        </p:nvSpPr>
        <p:spPr bwMode="auto">
          <a:xfrm>
            <a:off x="6934200" y="35814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6" name="AutoShape 26"/>
          <p:cNvSpPr>
            <a:spLocks noChangeArrowheads="1"/>
          </p:cNvSpPr>
          <p:nvPr/>
        </p:nvSpPr>
        <p:spPr bwMode="auto">
          <a:xfrm>
            <a:off x="2895600" y="20574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7" name="AutoShape 27"/>
          <p:cNvSpPr>
            <a:spLocks noChangeArrowheads="1"/>
          </p:cNvSpPr>
          <p:nvPr/>
        </p:nvSpPr>
        <p:spPr bwMode="auto">
          <a:xfrm>
            <a:off x="6400800" y="64008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8" name="AutoShape 28"/>
          <p:cNvSpPr>
            <a:spLocks noChangeArrowheads="1"/>
          </p:cNvSpPr>
          <p:nvPr/>
        </p:nvSpPr>
        <p:spPr bwMode="auto">
          <a:xfrm>
            <a:off x="6553200" y="2362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9" name="AutoShape 29"/>
          <p:cNvSpPr>
            <a:spLocks noChangeArrowheads="1"/>
          </p:cNvSpPr>
          <p:nvPr/>
        </p:nvSpPr>
        <p:spPr bwMode="auto">
          <a:xfrm>
            <a:off x="7010400" y="5791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0" name="AutoShape 30"/>
          <p:cNvSpPr>
            <a:spLocks noChangeArrowheads="1"/>
          </p:cNvSpPr>
          <p:nvPr/>
        </p:nvSpPr>
        <p:spPr bwMode="auto">
          <a:xfrm>
            <a:off x="7467600" y="4267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1" name="AutoShape 31"/>
          <p:cNvSpPr>
            <a:spLocks noChangeArrowheads="1"/>
          </p:cNvSpPr>
          <p:nvPr/>
        </p:nvSpPr>
        <p:spPr bwMode="auto">
          <a:xfrm>
            <a:off x="7239000" y="32766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2" name="AutoShape 32"/>
          <p:cNvSpPr>
            <a:spLocks noChangeArrowheads="1"/>
          </p:cNvSpPr>
          <p:nvPr/>
        </p:nvSpPr>
        <p:spPr bwMode="auto">
          <a:xfrm>
            <a:off x="6477000" y="47244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3" name="AutoShape 33"/>
          <p:cNvSpPr>
            <a:spLocks noChangeArrowheads="1"/>
          </p:cNvSpPr>
          <p:nvPr/>
        </p:nvSpPr>
        <p:spPr bwMode="auto">
          <a:xfrm>
            <a:off x="6781800" y="54102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4" name="AutoShape 34"/>
          <p:cNvSpPr>
            <a:spLocks noChangeArrowheads="1"/>
          </p:cNvSpPr>
          <p:nvPr/>
        </p:nvSpPr>
        <p:spPr bwMode="auto">
          <a:xfrm>
            <a:off x="3352800" y="25908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5" name="AutoShape 35"/>
          <p:cNvSpPr>
            <a:spLocks noChangeArrowheads="1"/>
          </p:cNvSpPr>
          <p:nvPr/>
        </p:nvSpPr>
        <p:spPr bwMode="auto">
          <a:xfrm>
            <a:off x="228600" y="990600"/>
            <a:ext cx="457200" cy="381000"/>
          </a:xfrm>
          <a:custGeom>
            <a:avLst/>
            <a:gdLst>
              <a:gd name="T0" fmla="*/ 0 w 457200"/>
              <a:gd name="T1" fmla="*/ 145529 h 381000"/>
              <a:gd name="T2" fmla="*/ 174636 w 457200"/>
              <a:gd name="T3" fmla="*/ 145530 h 381000"/>
              <a:gd name="T4" fmla="*/ 228600 w 457200"/>
              <a:gd name="T5" fmla="*/ 0 h 381000"/>
              <a:gd name="T6" fmla="*/ 282564 w 457200"/>
              <a:gd name="T7" fmla="*/ 145530 h 381000"/>
              <a:gd name="T8" fmla="*/ 457200 w 457200"/>
              <a:gd name="T9" fmla="*/ 145529 h 381000"/>
              <a:gd name="T10" fmla="*/ 315916 w 457200"/>
              <a:gd name="T11" fmla="*/ 235470 h 381000"/>
              <a:gd name="T12" fmla="*/ 369882 w 457200"/>
              <a:gd name="T13" fmla="*/ 380999 h 381000"/>
              <a:gd name="T14" fmla="*/ 228600 w 457200"/>
              <a:gd name="T15" fmla="*/ 291056 h 381000"/>
              <a:gd name="T16" fmla="*/ 87318 w 457200"/>
              <a:gd name="T17" fmla="*/ 380999 h 381000"/>
              <a:gd name="T18" fmla="*/ 141284 w 457200"/>
              <a:gd name="T19" fmla="*/ 235470 h 381000"/>
              <a:gd name="T20" fmla="*/ 0 w 457200"/>
              <a:gd name="T21" fmla="*/ 145529 h 381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57200" h="381000">
                <a:moveTo>
                  <a:pt x="0" y="145529"/>
                </a:moveTo>
                <a:lnTo>
                  <a:pt x="174636" y="145530"/>
                </a:lnTo>
                <a:lnTo>
                  <a:pt x="228600" y="0"/>
                </a:lnTo>
                <a:lnTo>
                  <a:pt x="282564" y="145530"/>
                </a:lnTo>
                <a:lnTo>
                  <a:pt x="457200" y="145529"/>
                </a:lnTo>
                <a:lnTo>
                  <a:pt x="315916" y="235470"/>
                </a:lnTo>
                <a:lnTo>
                  <a:pt x="369882" y="380999"/>
                </a:lnTo>
                <a:lnTo>
                  <a:pt x="228600" y="291056"/>
                </a:lnTo>
                <a:lnTo>
                  <a:pt x="87318" y="380999"/>
                </a:lnTo>
                <a:lnTo>
                  <a:pt x="141284" y="235470"/>
                </a:lnTo>
                <a:lnTo>
                  <a:pt x="0" y="145529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0" name="Text Box 36"/>
          <p:cNvSpPr txBox="1">
            <a:spLocks noChangeArrowheads="1"/>
          </p:cNvSpPr>
          <p:nvPr/>
        </p:nvSpPr>
        <p:spPr bwMode="auto">
          <a:xfrm>
            <a:off x="152400" y="2209800"/>
            <a:ext cx="2438400" cy="865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 dirty="0"/>
          </a:p>
          <a:p>
            <a:pPr algn="l" eaLnBrk="1" hangingPunct="1"/>
            <a:r>
              <a:rPr lang="en-US" sz="1600" dirty="0"/>
              <a:t>12 </a:t>
            </a:r>
            <a:r>
              <a:rPr lang="en-US" sz="1600" dirty="0" smtClean="0"/>
              <a:t>full proposals</a:t>
            </a:r>
            <a:endParaRPr lang="en-US" sz="1600" dirty="0"/>
          </a:p>
          <a:p>
            <a:pPr algn="l" eaLnBrk="1" hangingPunct="1"/>
            <a:r>
              <a:rPr lang="en-US" sz="1600" dirty="0"/>
              <a:t>involving 14 countries*</a:t>
            </a:r>
          </a:p>
        </p:txBody>
      </p:sp>
      <p:sp>
        <p:nvSpPr>
          <p:cNvPr id="4131" name="AutoShape 37"/>
          <p:cNvSpPr>
            <a:spLocks noChangeArrowheads="1"/>
          </p:cNvSpPr>
          <p:nvPr/>
        </p:nvSpPr>
        <p:spPr bwMode="auto">
          <a:xfrm>
            <a:off x="4038600" y="23622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2" name="AutoShape 38"/>
          <p:cNvSpPr>
            <a:spLocks noChangeArrowheads="1"/>
          </p:cNvSpPr>
          <p:nvPr/>
        </p:nvSpPr>
        <p:spPr bwMode="auto">
          <a:xfrm>
            <a:off x="304800" y="22860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3" name="AutoShape 39"/>
          <p:cNvSpPr>
            <a:spLocks noChangeArrowheads="1"/>
          </p:cNvSpPr>
          <p:nvPr/>
        </p:nvSpPr>
        <p:spPr bwMode="auto">
          <a:xfrm>
            <a:off x="5562600" y="48768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4" name="AutoShape 40"/>
          <p:cNvSpPr>
            <a:spLocks noChangeArrowheads="1"/>
          </p:cNvSpPr>
          <p:nvPr/>
        </p:nvSpPr>
        <p:spPr bwMode="auto">
          <a:xfrm>
            <a:off x="7696200" y="29718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5" name="AutoShape 41"/>
          <p:cNvSpPr>
            <a:spLocks noChangeArrowheads="1"/>
          </p:cNvSpPr>
          <p:nvPr/>
        </p:nvSpPr>
        <p:spPr bwMode="auto">
          <a:xfrm>
            <a:off x="4038600" y="26670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6" name="AutoShape 42"/>
          <p:cNvSpPr>
            <a:spLocks noChangeArrowheads="1"/>
          </p:cNvSpPr>
          <p:nvPr/>
        </p:nvSpPr>
        <p:spPr bwMode="auto">
          <a:xfrm>
            <a:off x="7620000" y="33528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7" name="AutoShape 43"/>
          <p:cNvSpPr>
            <a:spLocks noChangeArrowheads="1"/>
          </p:cNvSpPr>
          <p:nvPr/>
        </p:nvSpPr>
        <p:spPr bwMode="auto">
          <a:xfrm>
            <a:off x="7239000" y="48768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8" name="AutoShape 44"/>
          <p:cNvSpPr>
            <a:spLocks noChangeArrowheads="1"/>
          </p:cNvSpPr>
          <p:nvPr/>
        </p:nvSpPr>
        <p:spPr bwMode="auto">
          <a:xfrm>
            <a:off x="7620000" y="47244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9" name="AutoShape 45"/>
          <p:cNvSpPr>
            <a:spLocks noChangeArrowheads="1"/>
          </p:cNvSpPr>
          <p:nvPr/>
        </p:nvSpPr>
        <p:spPr bwMode="auto">
          <a:xfrm>
            <a:off x="5638800" y="52578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0" name="AutoShape 46"/>
          <p:cNvSpPr>
            <a:spLocks noChangeArrowheads="1"/>
          </p:cNvSpPr>
          <p:nvPr/>
        </p:nvSpPr>
        <p:spPr bwMode="auto">
          <a:xfrm>
            <a:off x="4724400" y="24384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1" name="AutoShape 47"/>
          <p:cNvSpPr>
            <a:spLocks noChangeArrowheads="1"/>
          </p:cNvSpPr>
          <p:nvPr/>
        </p:nvSpPr>
        <p:spPr bwMode="auto">
          <a:xfrm>
            <a:off x="6934200" y="35052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2" name="AutoShape 48"/>
          <p:cNvSpPr>
            <a:spLocks noChangeArrowheads="1"/>
          </p:cNvSpPr>
          <p:nvPr/>
        </p:nvSpPr>
        <p:spPr bwMode="auto">
          <a:xfrm>
            <a:off x="5791200" y="62484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3" name="AutoShape 49"/>
          <p:cNvSpPr>
            <a:spLocks noChangeArrowheads="1"/>
          </p:cNvSpPr>
          <p:nvPr/>
        </p:nvSpPr>
        <p:spPr bwMode="auto">
          <a:xfrm>
            <a:off x="7315200" y="39624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4" name="AutoShape 50"/>
          <p:cNvSpPr>
            <a:spLocks noChangeArrowheads="1"/>
          </p:cNvSpPr>
          <p:nvPr/>
        </p:nvSpPr>
        <p:spPr bwMode="auto">
          <a:xfrm>
            <a:off x="7010400" y="32766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5" name="AutoShape 51"/>
          <p:cNvSpPr>
            <a:spLocks noChangeArrowheads="1"/>
          </p:cNvSpPr>
          <p:nvPr/>
        </p:nvSpPr>
        <p:spPr bwMode="auto">
          <a:xfrm>
            <a:off x="6096000" y="5791200"/>
            <a:ext cx="381000" cy="228600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6" name="Text Box 53"/>
          <p:cNvSpPr txBox="1">
            <a:spLocks noChangeArrowheads="1"/>
          </p:cNvSpPr>
          <p:nvPr/>
        </p:nvSpPr>
        <p:spPr bwMode="auto">
          <a:xfrm>
            <a:off x="8705850" y="6491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/>
          </a:p>
        </p:txBody>
      </p:sp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152400" y="5459413"/>
            <a:ext cx="24384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dirty="0"/>
              <a:t>*</a:t>
            </a:r>
            <a:r>
              <a:rPr lang="en-US" sz="1400" dirty="0"/>
              <a:t>Symbols indicate countries</a:t>
            </a:r>
            <a:r>
              <a:rPr lang="en-US" sz="1400" dirty="0" smtClean="0"/>
              <a:t>, not </a:t>
            </a:r>
            <a:r>
              <a:rPr lang="en-US" sz="1400" dirty="0"/>
              <a:t>specific cities.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0"/>
            <a:ext cx="64944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838200"/>
            <a:ext cx="2667000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dirty="0" smtClean="0"/>
              <a:t>5  Networks selected:</a:t>
            </a:r>
            <a:endParaRPr lang="en-US" dirty="0"/>
          </a:p>
          <a:p>
            <a:pPr algn="l" eaLnBrk="1" hangingPunct="1"/>
            <a:endParaRPr lang="en-US" dirty="0"/>
          </a:p>
          <a:p>
            <a:pPr algn="l" eaLnBrk="1" hangingPunct="1"/>
            <a:endParaRPr lang="en-US" dirty="0"/>
          </a:p>
          <a:p>
            <a:pPr algn="l" eaLnBrk="1" hangingPunct="1"/>
            <a:r>
              <a:rPr lang="en-US" dirty="0"/>
              <a:t>AMSEN</a:t>
            </a:r>
          </a:p>
          <a:p>
            <a:pPr algn="l" eaLnBrk="1" hangingPunct="1"/>
            <a:r>
              <a:rPr lang="en-US" sz="1200" dirty="0"/>
              <a:t>(SA, Botswana, Kenya, Namibia, Nigeria)</a:t>
            </a:r>
          </a:p>
          <a:p>
            <a:pPr algn="l" eaLnBrk="1" hangingPunct="1"/>
            <a:endParaRPr lang="en-US" dirty="0"/>
          </a:p>
          <a:p>
            <a:pPr algn="l" eaLnBrk="1" hangingPunct="1"/>
            <a:r>
              <a:rPr lang="en-US" dirty="0" smtClean="0"/>
              <a:t>AFNNET</a:t>
            </a:r>
            <a:endParaRPr lang="en-US" dirty="0"/>
          </a:p>
          <a:p>
            <a:pPr algn="l" eaLnBrk="1" hangingPunct="1"/>
            <a:r>
              <a:rPr lang="en-US" sz="1200" dirty="0"/>
              <a:t>(Uganda, Kenya, Tanzania)</a:t>
            </a:r>
          </a:p>
          <a:p>
            <a:pPr algn="l" eaLnBrk="1" hangingPunct="1"/>
            <a:endParaRPr lang="en-US" dirty="0"/>
          </a:p>
          <a:p>
            <a:pPr algn="l" eaLnBrk="1" hangingPunct="1"/>
            <a:r>
              <a:rPr lang="en-US" dirty="0"/>
              <a:t>SABINA</a:t>
            </a:r>
          </a:p>
          <a:p>
            <a:pPr algn="l" eaLnBrk="1" hangingPunct="1"/>
            <a:r>
              <a:rPr lang="en-US" sz="1200" dirty="0"/>
              <a:t>(Malawi, Namibia, Tanzania, SA)</a:t>
            </a:r>
          </a:p>
          <a:p>
            <a:pPr algn="l" eaLnBrk="1" hangingPunct="1"/>
            <a:endParaRPr lang="en-US" dirty="0"/>
          </a:p>
          <a:p>
            <a:pPr algn="l" eaLnBrk="1" hangingPunct="1"/>
            <a:r>
              <a:rPr lang="en-US" dirty="0"/>
              <a:t>SSAWRN</a:t>
            </a:r>
          </a:p>
          <a:p>
            <a:pPr algn="l" eaLnBrk="1" hangingPunct="1"/>
            <a:r>
              <a:rPr lang="en-US" sz="1200" dirty="0"/>
              <a:t>(SA, Botswana, Mozambique, Uganda)</a:t>
            </a:r>
          </a:p>
          <a:p>
            <a:pPr algn="l" eaLnBrk="1" hangingPunct="1"/>
            <a:endParaRPr lang="en-US" dirty="0"/>
          </a:p>
          <a:p>
            <a:pPr algn="l" eaLnBrk="1" hangingPunct="1"/>
            <a:r>
              <a:rPr lang="en-US" dirty="0"/>
              <a:t>WIORISE</a:t>
            </a:r>
          </a:p>
          <a:p>
            <a:pPr algn="l" eaLnBrk="1" hangingPunct="1"/>
            <a:r>
              <a:rPr lang="en-US" sz="1200" dirty="0"/>
              <a:t>(Tanzania, Mozambique, SA)</a:t>
            </a:r>
          </a:p>
          <a:p>
            <a:pPr algn="l" eaLnBrk="1" hangingPunct="1"/>
            <a:endParaRPr lang="en-US" sz="1200" dirty="0"/>
          </a:p>
        </p:txBody>
      </p:sp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990600" y="1676400"/>
            <a:ext cx="276225" cy="228600"/>
          </a:xfrm>
          <a:custGeom>
            <a:avLst/>
            <a:gdLst>
              <a:gd name="T0" fmla="*/ 0 w 276225"/>
              <a:gd name="T1" fmla="*/ 87317 h 228600"/>
              <a:gd name="T2" fmla="*/ 105509 w 276225"/>
              <a:gd name="T3" fmla="*/ 87318 h 228600"/>
              <a:gd name="T4" fmla="*/ 138113 w 276225"/>
              <a:gd name="T5" fmla="*/ 0 h 228600"/>
              <a:gd name="T6" fmla="*/ 170716 w 276225"/>
              <a:gd name="T7" fmla="*/ 87318 h 228600"/>
              <a:gd name="T8" fmla="*/ 276225 w 276225"/>
              <a:gd name="T9" fmla="*/ 87317 h 228600"/>
              <a:gd name="T10" fmla="*/ 190866 w 276225"/>
              <a:gd name="T11" fmla="*/ 141282 h 228600"/>
              <a:gd name="T12" fmla="*/ 223471 w 276225"/>
              <a:gd name="T13" fmla="*/ 228599 h 228600"/>
              <a:gd name="T14" fmla="*/ 138113 w 276225"/>
              <a:gd name="T15" fmla="*/ 174634 h 228600"/>
              <a:gd name="T16" fmla="*/ 52754 w 276225"/>
              <a:gd name="T17" fmla="*/ 228599 h 228600"/>
              <a:gd name="T18" fmla="*/ 85359 w 276225"/>
              <a:gd name="T19" fmla="*/ 141282 h 228600"/>
              <a:gd name="T20" fmla="*/ 0 w 276225"/>
              <a:gd name="T21" fmla="*/ 87317 h 228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228600">
                <a:moveTo>
                  <a:pt x="0" y="87317"/>
                </a:moveTo>
                <a:lnTo>
                  <a:pt x="105509" y="87318"/>
                </a:lnTo>
                <a:lnTo>
                  <a:pt x="138113" y="0"/>
                </a:lnTo>
                <a:lnTo>
                  <a:pt x="170716" y="87318"/>
                </a:lnTo>
                <a:lnTo>
                  <a:pt x="276225" y="87317"/>
                </a:lnTo>
                <a:lnTo>
                  <a:pt x="190866" y="141282"/>
                </a:lnTo>
                <a:lnTo>
                  <a:pt x="223471" y="228599"/>
                </a:lnTo>
                <a:lnTo>
                  <a:pt x="138113" y="174634"/>
                </a:lnTo>
                <a:lnTo>
                  <a:pt x="52754" y="228599"/>
                </a:lnTo>
                <a:lnTo>
                  <a:pt x="85359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1676400" y="2590800"/>
            <a:ext cx="457200" cy="304800"/>
          </a:xfrm>
          <a:prstGeom prst="star4">
            <a:avLst>
              <a:gd name="adj" fmla="val 666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1371600" y="4114800"/>
            <a:ext cx="228600" cy="228600"/>
          </a:xfrm>
          <a:prstGeom prst="diamond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1295400" y="4953000"/>
            <a:ext cx="304800" cy="228600"/>
          </a:xfrm>
          <a:prstGeom prst="pentagon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AutoShape 8"/>
          <p:cNvSpPr>
            <a:spLocks noChangeArrowheads="1"/>
          </p:cNvSpPr>
          <p:nvPr/>
        </p:nvSpPr>
        <p:spPr bwMode="auto">
          <a:xfrm>
            <a:off x="7696200" y="3733800"/>
            <a:ext cx="152400" cy="152400"/>
          </a:xfrm>
          <a:custGeom>
            <a:avLst/>
            <a:gdLst>
              <a:gd name="T0" fmla="*/ 0 w 152400"/>
              <a:gd name="T1" fmla="*/ 58211 h 152400"/>
              <a:gd name="T2" fmla="*/ 58212 w 152400"/>
              <a:gd name="T3" fmla="*/ 58212 h 152400"/>
              <a:gd name="T4" fmla="*/ 76200 w 152400"/>
              <a:gd name="T5" fmla="*/ 0 h 152400"/>
              <a:gd name="T6" fmla="*/ 94188 w 152400"/>
              <a:gd name="T7" fmla="*/ 58212 h 152400"/>
              <a:gd name="T8" fmla="*/ 152400 w 152400"/>
              <a:gd name="T9" fmla="*/ 58211 h 152400"/>
              <a:gd name="T10" fmla="*/ 105305 w 152400"/>
              <a:gd name="T11" fmla="*/ 94188 h 152400"/>
              <a:gd name="T12" fmla="*/ 123294 w 152400"/>
              <a:gd name="T13" fmla="*/ 152400 h 152400"/>
              <a:gd name="T14" fmla="*/ 76200 w 152400"/>
              <a:gd name="T15" fmla="*/ 116422 h 152400"/>
              <a:gd name="T16" fmla="*/ 29106 w 152400"/>
              <a:gd name="T17" fmla="*/ 152400 h 152400"/>
              <a:gd name="T18" fmla="*/ 47095 w 152400"/>
              <a:gd name="T19" fmla="*/ 94188 h 152400"/>
              <a:gd name="T20" fmla="*/ 0 w 152400"/>
              <a:gd name="T21" fmla="*/ 58211 h 1524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2400" h="152400">
                <a:moveTo>
                  <a:pt x="0" y="58211"/>
                </a:moveTo>
                <a:lnTo>
                  <a:pt x="58212" y="58212"/>
                </a:lnTo>
                <a:lnTo>
                  <a:pt x="76200" y="0"/>
                </a:lnTo>
                <a:lnTo>
                  <a:pt x="94188" y="58212"/>
                </a:lnTo>
                <a:lnTo>
                  <a:pt x="152400" y="58211"/>
                </a:lnTo>
                <a:lnTo>
                  <a:pt x="105305" y="94188"/>
                </a:lnTo>
                <a:lnTo>
                  <a:pt x="123294" y="152400"/>
                </a:lnTo>
                <a:lnTo>
                  <a:pt x="76200" y="116422"/>
                </a:lnTo>
                <a:lnTo>
                  <a:pt x="29106" y="152400"/>
                </a:lnTo>
                <a:lnTo>
                  <a:pt x="47095" y="94188"/>
                </a:lnTo>
                <a:lnTo>
                  <a:pt x="0" y="5821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AutoShape 9"/>
          <p:cNvSpPr>
            <a:spLocks noChangeArrowheads="1"/>
          </p:cNvSpPr>
          <p:nvPr/>
        </p:nvSpPr>
        <p:spPr bwMode="auto">
          <a:xfrm>
            <a:off x="5791200" y="5943600"/>
            <a:ext cx="152400" cy="152400"/>
          </a:xfrm>
          <a:custGeom>
            <a:avLst/>
            <a:gdLst>
              <a:gd name="T0" fmla="*/ 0 w 152400"/>
              <a:gd name="T1" fmla="*/ 58211 h 152400"/>
              <a:gd name="T2" fmla="*/ 58212 w 152400"/>
              <a:gd name="T3" fmla="*/ 58212 h 152400"/>
              <a:gd name="T4" fmla="*/ 76200 w 152400"/>
              <a:gd name="T5" fmla="*/ 0 h 152400"/>
              <a:gd name="T6" fmla="*/ 94188 w 152400"/>
              <a:gd name="T7" fmla="*/ 58212 h 152400"/>
              <a:gd name="T8" fmla="*/ 152400 w 152400"/>
              <a:gd name="T9" fmla="*/ 58211 h 152400"/>
              <a:gd name="T10" fmla="*/ 105305 w 152400"/>
              <a:gd name="T11" fmla="*/ 94188 h 152400"/>
              <a:gd name="T12" fmla="*/ 123294 w 152400"/>
              <a:gd name="T13" fmla="*/ 152400 h 152400"/>
              <a:gd name="T14" fmla="*/ 76200 w 152400"/>
              <a:gd name="T15" fmla="*/ 116422 h 152400"/>
              <a:gd name="T16" fmla="*/ 29106 w 152400"/>
              <a:gd name="T17" fmla="*/ 152400 h 152400"/>
              <a:gd name="T18" fmla="*/ 47095 w 152400"/>
              <a:gd name="T19" fmla="*/ 94188 h 152400"/>
              <a:gd name="T20" fmla="*/ 0 w 152400"/>
              <a:gd name="T21" fmla="*/ 58211 h 1524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2400" h="152400">
                <a:moveTo>
                  <a:pt x="0" y="58211"/>
                </a:moveTo>
                <a:lnTo>
                  <a:pt x="58212" y="58212"/>
                </a:lnTo>
                <a:lnTo>
                  <a:pt x="76200" y="0"/>
                </a:lnTo>
                <a:lnTo>
                  <a:pt x="94188" y="58212"/>
                </a:lnTo>
                <a:lnTo>
                  <a:pt x="152400" y="58211"/>
                </a:lnTo>
                <a:lnTo>
                  <a:pt x="105305" y="94188"/>
                </a:lnTo>
                <a:lnTo>
                  <a:pt x="123294" y="152400"/>
                </a:lnTo>
                <a:lnTo>
                  <a:pt x="76200" y="116422"/>
                </a:lnTo>
                <a:lnTo>
                  <a:pt x="29106" y="152400"/>
                </a:lnTo>
                <a:lnTo>
                  <a:pt x="47095" y="94188"/>
                </a:lnTo>
                <a:lnTo>
                  <a:pt x="0" y="5821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5334000" y="2514600"/>
            <a:ext cx="152400" cy="152400"/>
          </a:xfrm>
          <a:custGeom>
            <a:avLst/>
            <a:gdLst>
              <a:gd name="T0" fmla="*/ 0 w 152400"/>
              <a:gd name="T1" fmla="*/ 58211 h 152400"/>
              <a:gd name="T2" fmla="*/ 58212 w 152400"/>
              <a:gd name="T3" fmla="*/ 58212 h 152400"/>
              <a:gd name="T4" fmla="*/ 76200 w 152400"/>
              <a:gd name="T5" fmla="*/ 0 h 152400"/>
              <a:gd name="T6" fmla="*/ 94188 w 152400"/>
              <a:gd name="T7" fmla="*/ 58212 h 152400"/>
              <a:gd name="T8" fmla="*/ 152400 w 152400"/>
              <a:gd name="T9" fmla="*/ 58211 h 152400"/>
              <a:gd name="T10" fmla="*/ 105305 w 152400"/>
              <a:gd name="T11" fmla="*/ 94188 h 152400"/>
              <a:gd name="T12" fmla="*/ 123294 w 152400"/>
              <a:gd name="T13" fmla="*/ 152400 h 152400"/>
              <a:gd name="T14" fmla="*/ 76200 w 152400"/>
              <a:gd name="T15" fmla="*/ 116422 h 152400"/>
              <a:gd name="T16" fmla="*/ 29106 w 152400"/>
              <a:gd name="T17" fmla="*/ 152400 h 152400"/>
              <a:gd name="T18" fmla="*/ 47095 w 152400"/>
              <a:gd name="T19" fmla="*/ 94188 h 152400"/>
              <a:gd name="T20" fmla="*/ 0 w 152400"/>
              <a:gd name="T21" fmla="*/ 58211 h 1524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2400" h="152400">
                <a:moveTo>
                  <a:pt x="0" y="58211"/>
                </a:moveTo>
                <a:lnTo>
                  <a:pt x="58212" y="58212"/>
                </a:lnTo>
                <a:lnTo>
                  <a:pt x="76200" y="0"/>
                </a:lnTo>
                <a:lnTo>
                  <a:pt x="94188" y="58212"/>
                </a:lnTo>
                <a:lnTo>
                  <a:pt x="152400" y="58211"/>
                </a:lnTo>
                <a:lnTo>
                  <a:pt x="105305" y="94188"/>
                </a:lnTo>
                <a:lnTo>
                  <a:pt x="123294" y="152400"/>
                </a:lnTo>
                <a:lnTo>
                  <a:pt x="76200" y="116422"/>
                </a:lnTo>
                <a:lnTo>
                  <a:pt x="29106" y="152400"/>
                </a:lnTo>
                <a:lnTo>
                  <a:pt x="47095" y="94188"/>
                </a:lnTo>
                <a:lnTo>
                  <a:pt x="0" y="5821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7315200" y="3352800"/>
            <a:ext cx="228600" cy="152400"/>
          </a:xfrm>
          <a:prstGeom prst="star4">
            <a:avLst>
              <a:gd name="adj" fmla="val 12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6477000" y="6477000"/>
            <a:ext cx="152400" cy="152400"/>
          </a:xfrm>
          <a:custGeom>
            <a:avLst/>
            <a:gdLst>
              <a:gd name="T0" fmla="*/ 0 w 152400"/>
              <a:gd name="T1" fmla="*/ 58211 h 152400"/>
              <a:gd name="T2" fmla="*/ 58212 w 152400"/>
              <a:gd name="T3" fmla="*/ 58212 h 152400"/>
              <a:gd name="T4" fmla="*/ 76200 w 152400"/>
              <a:gd name="T5" fmla="*/ 0 h 152400"/>
              <a:gd name="T6" fmla="*/ 94188 w 152400"/>
              <a:gd name="T7" fmla="*/ 58212 h 152400"/>
              <a:gd name="T8" fmla="*/ 152400 w 152400"/>
              <a:gd name="T9" fmla="*/ 58211 h 152400"/>
              <a:gd name="T10" fmla="*/ 105305 w 152400"/>
              <a:gd name="T11" fmla="*/ 94188 h 152400"/>
              <a:gd name="T12" fmla="*/ 123294 w 152400"/>
              <a:gd name="T13" fmla="*/ 152400 h 152400"/>
              <a:gd name="T14" fmla="*/ 76200 w 152400"/>
              <a:gd name="T15" fmla="*/ 116422 h 152400"/>
              <a:gd name="T16" fmla="*/ 29106 w 152400"/>
              <a:gd name="T17" fmla="*/ 152400 h 152400"/>
              <a:gd name="T18" fmla="*/ 47095 w 152400"/>
              <a:gd name="T19" fmla="*/ 94188 h 152400"/>
              <a:gd name="T20" fmla="*/ 0 w 152400"/>
              <a:gd name="T21" fmla="*/ 58211 h 1524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2400" h="152400">
                <a:moveTo>
                  <a:pt x="0" y="58211"/>
                </a:moveTo>
                <a:lnTo>
                  <a:pt x="58212" y="58212"/>
                </a:lnTo>
                <a:lnTo>
                  <a:pt x="76200" y="0"/>
                </a:lnTo>
                <a:lnTo>
                  <a:pt x="94188" y="58212"/>
                </a:lnTo>
                <a:lnTo>
                  <a:pt x="152400" y="58211"/>
                </a:lnTo>
                <a:lnTo>
                  <a:pt x="105305" y="94188"/>
                </a:lnTo>
                <a:lnTo>
                  <a:pt x="123294" y="152400"/>
                </a:lnTo>
                <a:lnTo>
                  <a:pt x="76200" y="116422"/>
                </a:lnTo>
                <a:lnTo>
                  <a:pt x="29106" y="152400"/>
                </a:lnTo>
                <a:lnTo>
                  <a:pt x="47095" y="94188"/>
                </a:lnTo>
                <a:lnTo>
                  <a:pt x="0" y="5821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7848600" y="3733800"/>
            <a:ext cx="228600" cy="152400"/>
          </a:xfrm>
          <a:prstGeom prst="star4">
            <a:avLst>
              <a:gd name="adj" fmla="val 12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7543800" y="4495800"/>
            <a:ext cx="228600" cy="152400"/>
          </a:xfrm>
          <a:prstGeom prst="star4">
            <a:avLst>
              <a:gd name="adj" fmla="val 12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066800" y="3276600"/>
            <a:ext cx="228600" cy="304800"/>
          </a:xfrm>
          <a:prstGeom prst="irregularSeal1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5791200" y="5715000"/>
            <a:ext cx="152400" cy="228600"/>
          </a:xfrm>
          <a:prstGeom prst="irregularSeal1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7315200" y="4572000"/>
            <a:ext cx="152400" cy="228600"/>
          </a:xfrm>
          <a:prstGeom prst="irregularSeal1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AutoShape 18"/>
          <p:cNvSpPr>
            <a:spLocks noChangeArrowheads="1"/>
          </p:cNvSpPr>
          <p:nvPr/>
        </p:nvSpPr>
        <p:spPr bwMode="auto">
          <a:xfrm>
            <a:off x="7391400" y="4343400"/>
            <a:ext cx="152400" cy="228600"/>
          </a:xfrm>
          <a:prstGeom prst="irregularSeal1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9" name="AutoShape 19"/>
          <p:cNvSpPr>
            <a:spLocks noChangeArrowheads="1"/>
          </p:cNvSpPr>
          <p:nvPr/>
        </p:nvSpPr>
        <p:spPr bwMode="auto">
          <a:xfrm>
            <a:off x="5943600" y="6324600"/>
            <a:ext cx="152400" cy="228600"/>
          </a:xfrm>
          <a:prstGeom prst="irregularSeal1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>
            <a:off x="5943600" y="6553200"/>
            <a:ext cx="152400" cy="152400"/>
          </a:xfrm>
          <a:prstGeom prst="diamond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7620000" y="4953000"/>
            <a:ext cx="152400" cy="152400"/>
          </a:xfrm>
          <a:prstGeom prst="diamond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>
            <a:off x="6248400" y="5791200"/>
            <a:ext cx="152400" cy="152400"/>
          </a:xfrm>
          <a:prstGeom prst="diamond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3" name="AutoShape 23"/>
          <p:cNvSpPr>
            <a:spLocks noChangeArrowheads="1"/>
          </p:cNvSpPr>
          <p:nvPr/>
        </p:nvSpPr>
        <p:spPr bwMode="auto">
          <a:xfrm>
            <a:off x="7162800" y="3352800"/>
            <a:ext cx="152400" cy="152400"/>
          </a:xfrm>
          <a:prstGeom prst="diamond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4" name="AutoShape 24"/>
          <p:cNvSpPr>
            <a:spLocks noChangeArrowheads="1"/>
          </p:cNvSpPr>
          <p:nvPr/>
        </p:nvSpPr>
        <p:spPr bwMode="auto">
          <a:xfrm>
            <a:off x="7620000" y="4343400"/>
            <a:ext cx="152400" cy="152400"/>
          </a:xfrm>
          <a:prstGeom prst="pentagon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5" name="AutoShape 25"/>
          <p:cNvSpPr>
            <a:spLocks noChangeArrowheads="1"/>
          </p:cNvSpPr>
          <p:nvPr/>
        </p:nvSpPr>
        <p:spPr bwMode="auto">
          <a:xfrm>
            <a:off x="7696200" y="4800600"/>
            <a:ext cx="152400" cy="152400"/>
          </a:xfrm>
          <a:prstGeom prst="pentagon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AutoShape 26"/>
          <p:cNvSpPr>
            <a:spLocks noChangeArrowheads="1"/>
          </p:cNvSpPr>
          <p:nvPr/>
        </p:nvSpPr>
        <p:spPr bwMode="auto">
          <a:xfrm>
            <a:off x="6400800" y="6324600"/>
            <a:ext cx="152400" cy="152400"/>
          </a:xfrm>
          <a:prstGeom prst="pentagon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9" name="AutoShape 27"/>
          <p:cNvSpPr>
            <a:spLocks noChangeArrowheads="1"/>
          </p:cNvSpPr>
          <p:nvPr/>
        </p:nvSpPr>
        <p:spPr bwMode="auto">
          <a:xfrm>
            <a:off x="6400800" y="5791200"/>
            <a:ext cx="152400" cy="152400"/>
          </a:xfrm>
          <a:custGeom>
            <a:avLst/>
            <a:gdLst>
              <a:gd name="T0" fmla="*/ 0 w 152400"/>
              <a:gd name="T1" fmla="*/ 58211 h 152400"/>
              <a:gd name="T2" fmla="*/ 58212 w 152400"/>
              <a:gd name="T3" fmla="*/ 58212 h 152400"/>
              <a:gd name="T4" fmla="*/ 76200 w 152400"/>
              <a:gd name="T5" fmla="*/ 0 h 152400"/>
              <a:gd name="T6" fmla="*/ 94188 w 152400"/>
              <a:gd name="T7" fmla="*/ 58212 h 152400"/>
              <a:gd name="T8" fmla="*/ 152400 w 152400"/>
              <a:gd name="T9" fmla="*/ 58211 h 152400"/>
              <a:gd name="T10" fmla="*/ 105305 w 152400"/>
              <a:gd name="T11" fmla="*/ 94188 h 152400"/>
              <a:gd name="T12" fmla="*/ 123294 w 152400"/>
              <a:gd name="T13" fmla="*/ 152400 h 152400"/>
              <a:gd name="T14" fmla="*/ 76200 w 152400"/>
              <a:gd name="T15" fmla="*/ 116422 h 152400"/>
              <a:gd name="T16" fmla="*/ 29106 w 152400"/>
              <a:gd name="T17" fmla="*/ 152400 h 152400"/>
              <a:gd name="T18" fmla="*/ 47095 w 152400"/>
              <a:gd name="T19" fmla="*/ 94188 h 152400"/>
              <a:gd name="T20" fmla="*/ 0 w 152400"/>
              <a:gd name="T21" fmla="*/ 58211 h 1524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2400" h="152400">
                <a:moveTo>
                  <a:pt x="0" y="58211"/>
                </a:moveTo>
                <a:lnTo>
                  <a:pt x="58212" y="58212"/>
                </a:lnTo>
                <a:lnTo>
                  <a:pt x="76200" y="0"/>
                </a:lnTo>
                <a:lnTo>
                  <a:pt x="94188" y="58212"/>
                </a:lnTo>
                <a:lnTo>
                  <a:pt x="152400" y="58211"/>
                </a:lnTo>
                <a:lnTo>
                  <a:pt x="105305" y="94188"/>
                </a:lnTo>
                <a:lnTo>
                  <a:pt x="123294" y="152400"/>
                </a:lnTo>
                <a:lnTo>
                  <a:pt x="76200" y="116422"/>
                </a:lnTo>
                <a:lnTo>
                  <a:pt x="29106" y="152400"/>
                </a:lnTo>
                <a:lnTo>
                  <a:pt x="47095" y="94188"/>
                </a:lnTo>
                <a:lnTo>
                  <a:pt x="0" y="5821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auto">
          <a:xfrm>
            <a:off x="0" y="6491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/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149225" y="5894388"/>
            <a:ext cx="24018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(Symbols indicate countries,</a:t>
            </a:r>
          </a:p>
          <a:p>
            <a:r>
              <a:rPr lang="en-US" sz="1400"/>
              <a:t>not specific cities.)</a:t>
            </a:r>
          </a:p>
          <a:p>
            <a:endParaRPr lang="en-US" sz="140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RISE - AMSEN: African Materials Science and Engineering Network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Academic Director:  </a:t>
            </a:r>
            <a:br>
              <a:rPr lang="en-US" dirty="0" smtClean="0"/>
            </a:br>
            <a:r>
              <a:rPr lang="en-US" dirty="0" smtClean="0"/>
              <a:t>Lesley Cornish, University of the Witwatersrand, South Africa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participating institutions:	</a:t>
            </a:r>
          </a:p>
          <a:p>
            <a:pPr lvl="1"/>
            <a:r>
              <a:rPr lang="en-US" dirty="0" smtClean="0"/>
              <a:t>University of Namibia</a:t>
            </a:r>
          </a:p>
          <a:p>
            <a:pPr lvl="1"/>
            <a:r>
              <a:rPr lang="en-US" dirty="0" smtClean="0"/>
              <a:t>University of Nairobi, Kenya</a:t>
            </a:r>
          </a:p>
          <a:p>
            <a:pPr lvl="1"/>
            <a:r>
              <a:rPr lang="en-US" dirty="0" smtClean="0"/>
              <a:t>Federal University of Technology, </a:t>
            </a:r>
            <a:r>
              <a:rPr lang="en-US" dirty="0" err="1" smtClean="0"/>
              <a:t>Akure</a:t>
            </a:r>
            <a:r>
              <a:rPr lang="en-US" dirty="0" smtClean="0"/>
              <a:t>, Nigeria</a:t>
            </a:r>
          </a:p>
          <a:p>
            <a:pPr lvl="1"/>
            <a:r>
              <a:rPr lang="en-US" dirty="0" smtClean="0"/>
              <a:t>University of Botswana</a:t>
            </a:r>
          </a:p>
          <a:p>
            <a:r>
              <a:rPr lang="en-US" dirty="0" smtClean="0"/>
              <a:t>AMSEN focuses on developing the skills</a:t>
            </a:r>
            <a:br>
              <a:rPr lang="en-US" dirty="0" smtClean="0"/>
            </a:br>
            <a:r>
              <a:rPr lang="en-US" dirty="0" smtClean="0"/>
              <a:t>in materials science and engineering</a:t>
            </a:r>
            <a:br>
              <a:rPr lang="en-US" dirty="0" smtClean="0"/>
            </a:br>
            <a:r>
              <a:rPr lang="en-US" dirty="0" smtClean="0"/>
              <a:t>needed to develop and add value</a:t>
            </a:r>
            <a:br>
              <a:rPr lang="en-US" dirty="0" smtClean="0"/>
            </a:br>
            <a:r>
              <a:rPr lang="en-US" dirty="0" smtClean="0"/>
              <a:t>to the extensive mineral deposits in southern Africa.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8705850" y="6491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/>
          </a:p>
        </p:txBody>
      </p:sp>
      <p:pic>
        <p:nvPicPr>
          <p:cNvPr id="6151" name="Picture 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3" y="3541347"/>
            <a:ext cx="1398587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RISE - AFNNET:</a:t>
            </a:r>
            <a:br>
              <a:rPr lang="en-US" altLang="zh-CN" dirty="0" smtClean="0"/>
            </a:br>
            <a:r>
              <a:rPr lang="en-US" altLang="zh-CN" dirty="0" smtClean="0"/>
              <a:t>African Natural Products Network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Academic Director: </a:t>
            </a:r>
            <a:br>
              <a:rPr lang="en-US" dirty="0" smtClean="0"/>
            </a:br>
            <a:r>
              <a:rPr lang="en-US" dirty="0" smtClean="0"/>
              <a:t>John David </a:t>
            </a:r>
            <a:r>
              <a:rPr lang="en-US" dirty="0" err="1" smtClean="0"/>
              <a:t>Kabasa</a:t>
            </a:r>
            <a:r>
              <a:rPr lang="en-US" dirty="0" smtClean="0"/>
              <a:t>, </a:t>
            </a:r>
            <a:r>
              <a:rPr lang="en-US" dirty="0" err="1" smtClean="0"/>
              <a:t>Makerere</a:t>
            </a:r>
            <a:r>
              <a:rPr lang="en-US" dirty="0" smtClean="0"/>
              <a:t> University, Uganda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participating institutions:</a:t>
            </a:r>
          </a:p>
          <a:p>
            <a:pPr lvl="1"/>
            <a:r>
              <a:rPr lang="en-US" dirty="0" smtClean="0"/>
              <a:t>University of Nairobi, Kenya</a:t>
            </a:r>
          </a:p>
          <a:p>
            <a:pPr lvl="1"/>
            <a:r>
              <a:rPr lang="en-US" dirty="0" err="1" smtClean="0"/>
              <a:t>Sokoine</a:t>
            </a:r>
            <a:r>
              <a:rPr lang="en-US" dirty="0" smtClean="0"/>
              <a:t> University, Tanzania</a:t>
            </a:r>
          </a:p>
          <a:p>
            <a:r>
              <a:rPr lang="en-US" dirty="0" smtClean="0"/>
              <a:t>AFNNET seeks to develop Africa</a:t>
            </a:r>
            <a:r>
              <a:rPr lang="ja-JP" altLang="en-US" dirty="0" smtClean="0"/>
              <a:t>’</a:t>
            </a:r>
            <a:r>
              <a:rPr lang="en-US" dirty="0" smtClean="0"/>
              <a:t>s rich </a:t>
            </a:r>
            <a:br>
              <a:rPr lang="en-US" dirty="0" smtClean="0"/>
            </a:br>
            <a:r>
              <a:rPr lang="en-US" dirty="0" smtClean="0"/>
              <a:t>biodiversity into a natural products industry </a:t>
            </a:r>
            <a:br>
              <a:rPr lang="en-US" dirty="0" smtClean="0"/>
            </a:br>
            <a:r>
              <a:rPr lang="en-US" dirty="0" smtClean="0"/>
              <a:t>of social and economic significance through coursework and research in engineering, biochemistry, environmental science, pharmacology, economic development, and nutrition.</a:t>
            </a:r>
            <a:endParaRPr lang="en-US" dirty="0"/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8705850" y="6491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/>
          </a:p>
        </p:txBody>
      </p:sp>
      <p:pic>
        <p:nvPicPr>
          <p:cNvPr id="717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3334606"/>
            <a:ext cx="139858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RISE - SABINA: Southern African Biochemistry and Informatics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Academic Director:  </a:t>
            </a:r>
            <a:br>
              <a:rPr lang="en-US" dirty="0" smtClean="0"/>
            </a:br>
            <a:r>
              <a:rPr lang="en-US" dirty="0" smtClean="0"/>
              <a:t>John </a:t>
            </a:r>
            <a:r>
              <a:rPr lang="en-US" dirty="0" err="1" smtClean="0"/>
              <a:t>Saka</a:t>
            </a:r>
            <a:r>
              <a:rPr lang="en-US" dirty="0" smtClean="0"/>
              <a:t>, University of Malawi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participating institutions:</a:t>
            </a:r>
          </a:p>
          <a:p>
            <a:pPr lvl="1"/>
            <a:r>
              <a:rPr lang="en-US" dirty="0" smtClean="0"/>
              <a:t>University of Namibia</a:t>
            </a:r>
          </a:p>
          <a:p>
            <a:pPr lvl="1"/>
            <a:r>
              <a:rPr lang="en-US" dirty="0" smtClean="0"/>
              <a:t>University of Dar </a:t>
            </a:r>
            <a:r>
              <a:rPr lang="en-US" dirty="0" err="1" smtClean="0"/>
              <a:t>es</a:t>
            </a:r>
            <a:r>
              <a:rPr lang="en-US" dirty="0" smtClean="0"/>
              <a:t> Salaam, Tanzania</a:t>
            </a:r>
          </a:p>
          <a:p>
            <a:pPr lvl="1"/>
            <a:r>
              <a:rPr lang="en-US" dirty="0" smtClean="0"/>
              <a:t>University of Pretoria, South Africa</a:t>
            </a:r>
          </a:p>
          <a:p>
            <a:pPr lvl="1"/>
            <a:r>
              <a:rPr lang="en-US" dirty="0" smtClean="0"/>
              <a:t>University of the Witwatersrand, South Africa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CSIR, South Africa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Tea Research Foundation of Central Africa, Malawi</a:t>
            </a:r>
          </a:p>
          <a:p>
            <a:r>
              <a:rPr lang="en-US" dirty="0" smtClean="0"/>
              <a:t>SABINA works with natural products that have the potential to increase food security, public health, and value-added exports.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Its research emphasis is on biochemistry and chemistry</a:t>
            </a:r>
            <a:br>
              <a:rPr lang="en-US" dirty="0" smtClean="0"/>
            </a:br>
            <a:r>
              <a:rPr lang="en-US" dirty="0" smtClean="0"/>
              <a:t>of natural products.</a:t>
            </a:r>
            <a:endParaRPr lang="en-US" dirty="0"/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8705850" y="6491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/>
          </a:p>
        </p:txBody>
      </p:sp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3" y="3275990"/>
            <a:ext cx="139858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RISE - SSAWRN: Sub-Saharan Africa Water Resources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Academic Director: </a:t>
            </a:r>
            <a:br>
              <a:rPr lang="en-US" dirty="0" smtClean="0"/>
            </a:br>
            <a:r>
              <a:rPr lang="en-US" dirty="0" smtClean="0"/>
              <a:t>Denis Hughes, Rhodes University, South Africa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participating institutions:</a:t>
            </a:r>
          </a:p>
          <a:p>
            <a:pPr lvl="1"/>
            <a:r>
              <a:rPr lang="en-US" dirty="0" smtClean="0"/>
              <a:t>Eduardo </a:t>
            </a:r>
            <a:r>
              <a:rPr lang="en-US" dirty="0" err="1" smtClean="0"/>
              <a:t>Mondlane</a:t>
            </a:r>
            <a:r>
              <a:rPr lang="en-US" dirty="0" smtClean="0"/>
              <a:t> University, Mozambique</a:t>
            </a:r>
          </a:p>
          <a:p>
            <a:pPr lvl="1"/>
            <a:r>
              <a:rPr lang="en-US" dirty="0" smtClean="0"/>
              <a:t>University of Botswana</a:t>
            </a:r>
          </a:p>
          <a:p>
            <a:pPr lvl="1"/>
            <a:r>
              <a:rPr lang="en-US" dirty="0" err="1" smtClean="0"/>
              <a:t>Makerere</a:t>
            </a:r>
            <a:r>
              <a:rPr lang="en-US" dirty="0" smtClean="0"/>
              <a:t> University, Uganda</a:t>
            </a:r>
          </a:p>
          <a:p>
            <a:r>
              <a:rPr lang="en-US" dirty="0" smtClean="0"/>
              <a:t>SSAWRN focuses on the most pressing water issues</a:t>
            </a:r>
            <a:r>
              <a:rPr lang="en-US" dirty="0"/>
              <a:t> </a:t>
            </a:r>
            <a:r>
              <a:rPr lang="en-US" dirty="0" smtClean="0"/>
              <a:t>of sub-Saharan Africa,</a:t>
            </a:r>
            <a:r>
              <a:rPr lang="en-US" dirty="0"/>
              <a:t> </a:t>
            </a:r>
            <a:r>
              <a:rPr lang="en-US" dirty="0" smtClean="0"/>
              <a:t>including rising use, declining quality, insufficient research and teaching capacity, inadequate weather stations,</a:t>
            </a:r>
            <a:r>
              <a:rPr lang="en-US" dirty="0"/>
              <a:t> </a:t>
            </a:r>
            <a:r>
              <a:rPr lang="en-US" dirty="0" smtClean="0"/>
              <a:t>and the likelihood of increased variability of water supplies associated with future climates.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8705850" y="6491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/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3" y="3080605"/>
            <a:ext cx="139858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RISE - WIO: Western Indian Ocean Regional Initiative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Academic Director: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Margareth</a:t>
            </a:r>
            <a:r>
              <a:rPr lang="en-US" dirty="0" smtClean="0"/>
              <a:t> </a:t>
            </a:r>
            <a:r>
              <a:rPr lang="en-US" dirty="0" err="1" smtClean="0"/>
              <a:t>Kyewalyanga</a:t>
            </a:r>
            <a:r>
              <a:rPr lang="en-US" dirty="0" smtClean="0"/>
              <a:t>, University of Dar </a:t>
            </a:r>
            <a:r>
              <a:rPr lang="en-US" dirty="0" err="1" smtClean="0"/>
              <a:t>es</a:t>
            </a:r>
            <a:r>
              <a:rPr lang="en-US" dirty="0" smtClean="0"/>
              <a:t> Salaam, Tanzania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participating institutions:</a:t>
            </a:r>
          </a:p>
          <a:p>
            <a:pPr lvl="1"/>
            <a:r>
              <a:rPr lang="en-US" dirty="0" smtClean="0"/>
              <a:t>Eduardo </a:t>
            </a:r>
            <a:r>
              <a:rPr lang="en-US" dirty="0" err="1" smtClean="0"/>
              <a:t>Mondlane</a:t>
            </a:r>
            <a:r>
              <a:rPr lang="en-US" dirty="0" smtClean="0"/>
              <a:t> University, Mozambique</a:t>
            </a:r>
          </a:p>
          <a:p>
            <a:pPr lvl="1"/>
            <a:r>
              <a:rPr lang="en-US" dirty="0" smtClean="0"/>
              <a:t>University of Cape Town, South Africa</a:t>
            </a:r>
            <a:endParaRPr lang="en-US" dirty="0"/>
          </a:p>
          <a:p>
            <a:pPr lvl="1"/>
            <a:r>
              <a:rPr lang="en-US" dirty="0" smtClean="0"/>
              <a:t>University of Mauritius</a:t>
            </a:r>
          </a:p>
          <a:p>
            <a:r>
              <a:rPr lang="en-US" dirty="0" smtClean="0"/>
              <a:t>WIO provides research and training in skills associated with the utilization of coastal and marine resources</a:t>
            </a:r>
            <a:r>
              <a:rPr lang="en-US" dirty="0"/>
              <a:t> </a:t>
            </a:r>
            <a:r>
              <a:rPr lang="en-US" dirty="0" smtClean="0"/>
              <a:t>and protection of the coastal and marine environment.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8705850" y="6491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l" eaLnBrk="1" hangingPunct="1"/>
            <a:endParaRPr lang="en-US"/>
          </a:p>
        </p:txBody>
      </p:sp>
      <p:pic>
        <p:nvPicPr>
          <p:cNvPr id="10247" name="Picture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017" y="3764452"/>
            <a:ext cx="139858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of priority areas</a:t>
            </a:r>
          </a:p>
          <a:p>
            <a:r>
              <a:rPr lang="en-US" dirty="0" smtClean="0"/>
              <a:t>Selection and nature of networks</a:t>
            </a:r>
          </a:p>
          <a:p>
            <a:r>
              <a:rPr lang="en-US" b="1" dirty="0" smtClean="0"/>
              <a:t>Funding and administration</a:t>
            </a:r>
          </a:p>
          <a:p>
            <a:r>
              <a:rPr lang="en-US" dirty="0" smtClean="0"/>
              <a:t>Early results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Expansion </a:t>
            </a:r>
            <a:r>
              <a:rPr lang="en-US" dirty="0"/>
              <a:t>and </a:t>
            </a:r>
            <a:r>
              <a:rPr lang="en-US" dirty="0" smtClean="0"/>
              <a:t>sustainability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3423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and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8000" dirty="0" smtClean="0"/>
              <a:t>Funded by Carnegie Corporation US$5M grant 2011-2013</a:t>
            </a:r>
          </a:p>
          <a:p>
            <a:r>
              <a:rPr lang="en-US" sz="8000" dirty="0" smtClean="0"/>
              <a:t>Leveraged US$2M from other sources</a:t>
            </a:r>
          </a:p>
          <a:p>
            <a:r>
              <a:rPr lang="en-US" sz="8000" dirty="0" smtClean="0"/>
              <a:t> Each network receives US$800K over three years; majority for PhD/</a:t>
            </a:r>
            <a:r>
              <a:rPr lang="en-US" sz="8000" dirty="0" err="1" smtClean="0"/>
              <a:t>MSc</a:t>
            </a:r>
            <a:r>
              <a:rPr lang="en-US" sz="8000" dirty="0" smtClean="0"/>
              <a:t>  training</a:t>
            </a:r>
          </a:p>
          <a:p>
            <a:r>
              <a:rPr lang="en-US" sz="8000" dirty="0" smtClean="0"/>
              <a:t>Each network has its own secretariat at one member university; substantial autonomy on academic, administrative and financial management</a:t>
            </a:r>
          </a:p>
          <a:p>
            <a:r>
              <a:rPr lang="en-US" sz="8000" dirty="0" smtClean="0"/>
              <a:t>Coordination and general administration provided by Science Initiative Group (SIG ) at IAS , Princeton.</a:t>
            </a:r>
          </a:p>
          <a:p>
            <a:r>
              <a:rPr lang="en-US" sz="8000" dirty="0" smtClean="0"/>
              <a:t>Africa–based secretariat: Agreement signed  with AUST- Abuja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04019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of priority areas</a:t>
            </a:r>
          </a:p>
          <a:p>
            <a:r>
              <a:rPr lang="en-US" dirty="0" smtClean="0"/>
              <a:t>Selection and nature of networks</a:t>
            </a:r>
          </a:p>
          <a:p>
            <a:r>
              <a:rPr lang="en-US" dirty="0" smtClean="0"/>
              <a:t>Funding and administration</a:t>
            </a:r>
          </a:p>
          <a:p>
            <a:r>
              <a:rPr lang="en-US" b="1" dirty="0" smtClean="0"/>
              <a:t>Early results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Expansion </a:t>
            </a:r>
            <a:r>
              <a:rPr lang="en-US" dirty="0"/>
              <a:t>and </a:t>
            </a:r>
            <a:r>
              <a:rPr lang="en-US" dirty="0" smtClean="0"/>
              <a:t>sustainability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31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Completed: 20 MSc; 6 PhD</a:t>
            </a:r>
          </a:p>
          <a:p>
            <a:r>
              <a:rPr lang="en-US" dirty="0" smtClean="0"/>
              <a:t>Currently enrolled: 40 MSc; 59 PhD</a:t>
            </a:r>
          </a:p>
          <a:p>
            <a:r>
              <a:rPr lang="en-US" dirty="0" smtClean="0"/>
              <a:t>Workshop proceedings, conference papers, journal publications</a:t>
            </a:r>
          </a:p>
          <a:p>
            <a:r>
              <a:rPr lang="en-US" dirty="0" smtClean="0"/>
              <a:t>At least 5 patent applications submitted</a:t>
            </a:r>
          </a:p>
        </p:txBody>
      </p:sp>
    </p:spTree>
    <p:extLst>
      <p:ext uri="{BB962C8B-B14F-4D97-AF65-F5344CB8AC3E}">
        <p14:creationId xmlns:p14="http://schemas.microsoft.com/office/powerpoint/2010/main" val="34195324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results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9563475"/>
              </p:ext>
            </p:extLst>
          </p:nvPr>
        </p:nvGraphicFramePr>
        <p:xfrm>
          <a:off x="1114425" y="2595563"/>
          <a:ext cx="761047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413"/>
                <a:gridCol w="1268413"/>
                <a:gridCol w="1268413"/>
                <a:gridCol w="1268413"/>
                <a:gridCol w="1268413"/>
                <a:gridCol w="126841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Currently Enrolled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Completed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2C9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MSc</a:t>
                      </a:r>
                      <a:endParaRPr lang="en-US" dirty="0"/>
                    </a:p>
                  </a:txBody>
                  <a:tcPr>
                    <a:solidFill>
                      <a:srgbClr val="A2C9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PhD</a:t>
                      </a:r>
                      <a:endParaRPr lang="en-US" dirty="0"/>
                    </a:p>
                  </a:txBody>
                  <a:tcPr>
                    <a:solidFill>
                      <a:srgbClr val="A2C9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MSc</a:t>
                      </a:r>
                      <a:endParaRPr lang="en-US" dirty="0"/>
                    </a:p>
                  </a:txBody>
                  <a:tcPr>
                    <a:solidFill>
                      <a:srgbClr val="A2C9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PhD</a:t>
                      </a:r>
                      <a:endParaRPr lang="en-US" dirty="0"/>
                    </a:p>
                  </a:txBody>
                  <a:tcPr>
                    <a:solidFill>
                      <a:srgbClr val="A2C9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>
                    <a:solidFill>
                      <a:srgbClr val="A2C91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AMSEN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AFNNET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SABINA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SSAWRN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03454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of priority areas</a:t>
            </a:r>
          </a:p>
          <a:p>
            <a:r>
              <a:rPr lang="en-US" dirty="0" smtClean="0"/>
              <a:t>Selection and nature of networks</a:t>
            </a:r>
          </a:p>
          <a:p>
            <a:r>
              <a:rPr lang="en-US" dirty="0" smtClean="0"/>
              <a:t>Funding and administration</a:t>
            </a:r>
          </a:p>
          <a:p>
            <a:r>
              <a:rPr lang="en-US" dirty="0" smtClean="0"/>
              <a:t>Early results</a:t>
            </a:r>
          </a:p>
          <a:p>
            <a:r>
              <a:rPr lang="en-US" b="1" dirty="0" smtClean="0"/>
              <a:t>Benefits</a:t>
            </a:r>
          </a:p>
          <a:p>
            <a:r>
              <a:rPr lang="en-US" dirty="0" smtClean="0"/>
              <a:t>Expansion </a:t>
            </a:r>
            <a:r>
              <a:rPr lang="en-US" dirty="0"/>
              <a:t>and </a:t>
            </a:r>
            <a:r>
              <a:rPr lang="en-US" dirty="0" smtClean="0"/>
              <a:t>sustainability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333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Acquisition of </a:t>
            </a:r>
            <a:r>
              <a:rPr lang="en-US" dirty="0"/>
              <a:t>major scientific </a:t>
            </a:r>
            <a:r>
              <a:rPr lang="en-US" dirty="0" smtClean="0"/>
              <a:t>instrumentation with pooled funds</a:t>
            </a:r>
          </a:p>
          <a:p>
            <a:r>
              <a:rPr lang="en-US" dirty="0" smtClean="0"/>
              <a:t>Improved collaboration among universities; promoting a culture of co-supervision and quality assurance.</a:t>
            </a:r>
          </a:p>
          <a:p>
            <a:r>
              <a:rPr lang="en-US" dirty="0" smtClean="0"/>
              <a:t>Establishment of joint </a:t>
            </a:r>
            <a:r>
              <a:rPr lang="en-US" dirty="0" err="1" smtClean="0"/>
              <a:t>MSc</a:t>
            </a:r>
            <a:r>
              <a:rPr lang="en-US" dirty="0" smtClean="0"/>
              <a:t> curriculum in natural products involving 3 universities ( Kenya, Tanzania, Uganda )</a:t>
            </a:r>
          </a:p>
          <a:p>
            <a:r>
              <a:rPr lang="en-US" dirty="0" smtClean="0"/>
              <a:t>Encouraging stronger institutions </a:t>
            </a:r>
            <a:r>
              <a:rPr lang="en-US" dirty="0"/>
              <a:t>to </a:t>
            </a:r>
            <a:r>
              <a:rPr lang="en-US" dirty="0" smtClean="0"/>
              <a:t>support weaker ones</a:t>
            </a:r>
          </a:p>
          <a:p>
            <a:r>
              <a:rPr lang="en-US" dirty="0" smtClean="0"/>
              <a:t>Enabling students to gain skills not available at home and strengthening their capacity to conduct top quality research in an African environment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02849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of priority areas</a:t>
            </a:r>
          </a:p>
          <a:p>
            <a:r>
              <a:rPr lang="en-US" dirty="0" smtClean="0"/>
              <a:t>Selection and nature of networks</a:t>
            </a:r>
          </a:p>
          <a:p>
            <a:r>
              <a:rPr lang="en-US" dirty="0" smtClean="0"/>
              <a:t>Funding and administration</a:t>
            </a:r>
          </a:p>
          <a:p>
            <a:r>
              <a:rPr lang="en-US" dirty="0" smtClean="0"/>
              <a:t>Early results</a:t>
            </a:r>
          </a:p>
          <a:p>
            <a:r>
              <a:rPr lang="en-US" dirty="0" smtClean="0"/>
              <a:t>Benefits</a:t>
            </a:r>
          </a:p>
          <a:p>
            <a:r>
              <a:rPr lang="en-US" b="1" dirty="0" smtClean="0"/>
              <a:t>Expansion </a:t>
            </a:r>
            <a:r>
              <a:rPr lang="en-US" b="1" dirty="0"/>
              <a:t>and </a:t>
            </a:r>
            <a:r>
              <a:rPr lang="en-US" b="1" dirty="0" smtClean="0"/>
              <a:t>sustainability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20416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Expansion and sustainability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800"/>
              </a:spcBef>
            </a:pPr>
            <a:r>
              <a:rPr lang="en-US" dirty="0" smtClean="0"/>
              <a:t>More universities per network</a:t>
            </a:r>
          </a:p>
          <a:p>
            <a:pPr>
              <a:spcBef>
                <a:spcPts val="800"/>
              </a:spcBef>
            </a:pPr>
            <a:r>
              <a:rPr lang="en-US" dirty="0" smtClean="0"/>
              <a:t>More networks ( biological sciences )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Competitively selected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Targeted fields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Targeted geographic areas (e.g. west and north Africa)</a:t>
            </a:r>
          </a:p>
          <a:p>
            <a:pPr>
              <a:spcBef>
                <a:spcPts val="800"/>
              </a:spcBef>
            </a:pPr>
            <a:r>
              <a:rPr lang="en-US" dirty="0" smtClean="0"/>
              <a:t>Links with non-African universities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Visiting professors</a:t>
            </a:r>
          </a:p>
          <a:p>
            <a:pPr lvl="1">
              <a:spcBef>
                <a:spcPts val="800"/>
              </a:spcBef>
            </a:pPr>
            <a:r>
              <a:rPr lang="en-US" dirty="0" smtClean="0"/>
              <a:t>Students  and staff exchange</a:t>
            </a: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Product development and commercialization</a:t>
            </a:r>
          </a:p>
          <a:p>
            <a:pPr>
              <a:spcBef>
                <a:spcPts val="800"/>
              </a:spcBef>
            </a:pPr>
            <a:r>
              <a:rPr lang="en-US" dirty="0" smtClean="0"/>
              <a:t>African co-secretariat: AUST-Abuja</a:t>
            </a:r>
          </a:p>
          <a:p>
            <a:pPr>
              <a:spcBef>
                <a:spcPts val="800"/>
              </a:spcBef>
            </a:pPr>
            <a:r>
              <a:rPr lang="en-US" dirty="0" smtClean="0"/>
              <a:t>Financial support: African and non-African governments, </a:t>
            </a:r>
            <a:r>
              <a:rPr lang="en-US" dirty="0" err="1" smtClean="0"/>
              <a:t>AfDB</a:t>
            </a:r>
            <a:r>
              <a:rPr lang="en-US" dirty="0" smtClean="0"/>
              <a:t>, World Bank, AU,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2554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Thank you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25475" y="5002305"/>
            <a:ext cx="8001000" cy="1855695"/>
          </a:xfrm>
        </p:spPr>
        <p:txBody>
          <a:bodyPr/>
          <a:lstStyle/>
          <a:p>
            <a:r>
              <a:rPr lang="en-US" dirty="0" smtClean="0"/>
              <a:t>Mohamed H.A. Hassan</a:t>
            </a:r>
          </a:p>
          <a:p>
            <a:r>
              <a:rPr lang="en-US" dirty="0" smtClean="0">
                <a:hlinkClick r:id="rId2"/>
              </a:rPr>
              <a:t>hassan@ictp.it</a:t>
            </a:r>
            <a:endParaRPr lang="en-US" dirty="0" smtClean="0"/>
          </a:p>
          <a:p>
            <a:endParaRPr lang="en-US" dirty="0" smtClean="0"/>
          </a:p>
          <a:p>
            <a:r>
              <a:rPr lang="en-US" sz="1800" dirty="0" smtClean="0">
                <a:solidFill>
                  <a:srgbClr val="FF0000"/>
                </a:solidFill>
              </a:rPr>
              <a:t>Further  information: www.ias.edu/sig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11044" r="384" b="3432"/>
          <a:stretch/>
        </p:blipFill>
        <p:spPr>
          <a:xfrm>
            <a:off x="927100" y="1552575"/>
            <a:ext cx="3986784" cy="2557922"/>
          </a:xfrm>
        </p:spPr>
      </p:pic>
      <p:pic>
        <p:nvPicPr>
          <p:cNvPr id="15" name="Picture Placeholder 14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/>
          <a:stretch>
            <a:fillRect/>
          </a:stretch>
        </p:blipFill>
        <p:spPr>
          <a:xfrm>
            <a:off x="5216525" y="1552575"/>
            <a:ext cx="3409950" cy="2557463"/>
          </a:xfrm>
        </p:spPr>
      </p:pic>
    </p:spTree>
    <p:extLst>
      <p:ext uri="{BB962C8B-B14F-4D97-AF65-F5344CB8AC3E}">
        <p14:creationId xmlns:p14="http://schemas.microsoft.com/office/powerpoint/2010/main" val="42191961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491</TotalTime>
  <Words>805</Words>
  <Application>Microsoft Office PowerPoint</Application>
  <PresentationFormat>On-screen Show (4:3)</PresentationFormat>
  <Paragraphs>216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Perception</vt:lpstr>
      <vt:lpstr>Promising Model for Promoting Quality Research and Education in Africa:   Regional Initiative in Science and Education ( RISE ) Model</vt:lpstr>
      <vt:lpstr>RISE Goals: Three interrelated goals</vt:lpstr>
      <vt:lpstr>RISE Networks</vt:lpstr>
      <vt:lpstr>Selection of Topics</vt:lpstr>
      <vt:lpstr>Selection of Topics</vt:lpstr>
      <vt:lpstr>Selection of Topics</vt:lpstr>
      <vt:lpstr>RISE Networks</vt:lpstr>
      <vt:lpstr>Selection and nature of networks</vt:lpstr>
      <vt:lpstr>PowerPoint Presentation</vt:lpstr>
      <vt:lpstr>PowerPoint Presentation</vt:lpstr>
      <vt:lpstr>RISE - AMSEN: African Materials Science and Engineering Network</vt:lpstr>
      <vt:lpstr>RISE - AFNNET: African Natural Products Network </vt:lpstr>
      <vt:lpstr>RISE - SABINA: Southern African Biochemistry and Informatics Network</vt:lpstr>
      <vt:lpstr>RISE - SSAWRN: Sub-Saharan Africa Water Resources Network</vt:lpstr>
      <vt:lpstr>RISE - WIO: Western Indian Ocean Regional Initiative</vt:lpstr>
      <vt:lpstr>RISE Networks</vt:lpstr>
      <vt:lpstr>Funding and administration</vt:lpstr>
      <vt:lpstr>RISE Networks</vt:lpstr>
      <vt:lpstr>Early results</vt:lpstr>
      <vt:lpstr>Early results</vt:lpstr>
      <vt:lpstr>RISE Networks</vt:lpstr>
      <vt:lpstr>Benefits</vt:lpstr>
      <vt:lpstr>RISE Networks</vt:lpstr>
      <vt:lpstr>Expansion and sustainability</vt:lpstr>
      <vt:lpstr>Thank you</vt:lpstr>
    </vt:vector>
  </TitlesOfParts>
  <Company>ICTP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Quality Research and Education in Africa: The RISE Model</dc:title>
  <dc:creator>gri</dc:creator>
  <cp:lastModifiedBy>Machio</cp:lastModifiedBy>
  <cp:revision>107</cp:revision>
  <dcterms:created xsi:type="dcterms:W3CDTF">2012-03-19T13:31:02Z</dcterms:created>
  <dcterms:modified xsi:type="dcterms:W3CDTF">2012-04-01T05:38:18Z</dcterms:modified>
</cp:coreProperties>
</file>